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1773" r:id="rId5"/>
    <p:sldId id="1724" r:id="rId6"/>
    <p:sldId id="1774" r:id="rId7"/>
    <p:sldId id="1769" r:id="rId8"/>
    <p:sldId id="1971" r:id="rId9"/>
    <p:sldId id="1966" r:id="rId10"/>
    <p:sldId id="1775" r:id="rId11"/>
    <p:sldId id="1776" r:id="rId12"/>
    <p:sldId id="1917" r:id="rId13"/>
    <p:sldId id="1952" r:id="rId14"/>
    <p:sldId id="1953" r:id="rId15"/>
    <p:sldId id="1954" r:id="rId16"/>
    <p:sldId id="1972" r:id="rId17"/>
    <p:sldId id="1973" r:id="rId18"/>
    <p:sldId id="1974" r:id="rId19"/>
    <p:sldId id="1965" r:id="rId20"/>
    <p:sldId id="1955" r:id="rId21"/>
    <p:sldId id="1956" r:id="rId22"/>
    <p:sldId id="1957" r:id="rId23"/>
    <p:sldId id="1958" r:id="rId24"/>
    <p:sldId id="1959" r:id="rId25"/>
    <p:sldId id="1975" r:id="rId26"/>
    <p:sldId id="1967" r:id="rId27"/>
    <p:sldId id="1968" r:id="rId28"/>
    <p:sldId id="1969" r:id="rId29"/>
    <p:sldId id="1976" r:id="rId30"/>
    <p:sldId id="1970" r:id="rId31"/>
    <p:sldId id="1692"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F8B047-FA3B-4733-ADAA-D695084BB32D}" v="29" dt="2024-01-25T13:07:04.15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0" d="100"/>
          <a:sy n="80" d="100"/>
        </p:scale>
        <p:origin x="1220" y="3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2024-12-18</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2024-12-18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dirty="0"/>
          </a:p>
        </p:txBody>
      </p:sp>
    </p:spTree>
    <p:extLst>
      <p:ext uri="{BB962C8B-B14F-4D97-AF65-F5344CB8AC3E}">
        <p14:creationId xmlns:p14="http://schemas.microsoft.com/office/powerpoint/2010/main" val="37195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46CE-DF67-13BA-6C5E-3897CE119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5B2BC-20A2-A961-0C47-38C68A6849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2385EF-0563-00A8-0114-1E73C18E5C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F20DB0-E1F6-6AC7-E4E1-C504BF5EDC78}"/>
              </a:ext>
            </a:extLst>
          </p:cNvPr>
          <p:cNvSpPr>
            <a:spLocks noGrp="1"/>
          </p:cNvSpPr>
          <p:nvPr>
            <p:ph type="sldNum" sz="quarter" idx="5"/>
          </p:nvPr>
        </p:nvSpPr>
        <p:spPr/>
        <p:txBody>
          <a:bodyPr/>
          <a:lstStyle/>
          <a:p>
            <a:fld id="{1367401B-FB73-460B-B34B-AE2D26C8FE60}" type="slidenum">
              <a:rPr lang="en-US" smtClean="0"/>
              <a:t>13</a:t>
            </a:fld>
            <a:endParaRPr lang="en-US" dirty="0"/>
          </a:p>
        </p:txBody>
      </p:sp>
    </p:spTree>
    <p:extLst>
      <p:ext uri="{BB962C8B-B14F-4D97-AF65-F5344CB8AC3E}">
        <p14:creationId xmlns:p14="http://schemas.microsoft.com/office/powerpoint/2010/main" val="314181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32711-2E55-BF14-158E-5C448CFE4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76F7C-9F6C-BA17-E3A8-839198325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256E7-C2C1-BEE7-B729-0CB3A290EC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A93E31-82A4-4675-35CB-F34074615363}"/>
              </a:ext>
            </a:extLst>
          </p:cNvPr>
          <p:cNvSpPr>
            <a:spLocks noGrp="1"/>
          </p:cNvSpPr>
          <p:nvPr>
            <p:ph type="sldNum" sz="quarter" idx="5"/>
          </p:nvPr>
        </p:nvSpPr>
        <p:spPr/>
        <p:txBody>
          <a:bodyPr/>
          <a:lstStyle/>
          <a:p>
            <a:fld id="{1367401B-FB73-460B-B34B-AE2D26C8FE60}" type="slidenum">
              <a:rPr lang="en-US" smtClean="0"/>
              <a:t>14</a:t>
            </a:fld>
            <a:endParaRPr lang="en-US" dirty="0"/>
          </a:p>
        </p:txBody>
      </p:sp>
    </p:spTree>
    <p:extLst>
      <p:ext uri="{BB962C8B-B14F-4D97-AF65-F5344CB8AC3E}">
        <p14:creationId xmlns:p14="http://schemas.microsoft.com/office/powerpoint/2010/main" val="44861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9B3E9-F473-5B9A-E67A-2B8E37006C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19C7B-2638-A1BF-8561-66CA4E77D3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342BB-81DE-11F1-F3EF-07332A7467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344ED7-CBB4-2131-BB3F-850AFA949777}"/>
              </a:ext>
            </a:extLst>
          </p:cNvPr>
          <p:cNvSpPr>
            <a:spLocks noGrp="1"/>
          </p:cNvSpPr>
          <p:nvPr>
            <p:ph type="sldNum" sz="quarter" idx="5"/>
          </p:nvPr>
        </p:nvSpPr>
        <p:spPr/>
        <p:txBody>
          <a:bodyPr/>
          <a:lstStyle/>
          <a:p>
            <a:fld id="{1367401B-FB73-460B-B34B-AE2D26C8FE60}" type="slidenum">
              <a:rPr lang="en-US" smtClean="0"/>
              <a:t>15</a:t>
            </a:fld>
            <a:endParaRPr lang="en-US" dirty="0"/>
          </a:p>
        </p:txBody>
      </p:sp>
    </p:spTree>
    <p:extLst>
      <p:ext uri="{BB962C8B-B14F-4D97-AF65-F5344CB8AC3E}">
        <p14:creationId xmlns:p14="http://schemas.microsoft.com/office/powerpoint/2010/main" val="3900550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dirty="0"/>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30_Working_with_Local_Electronic_Resources/015Managing_Electronic_Resources#Moving_a_Set_of_Portfolios_to_a_Different_Electronic_Collection" TargetMode="External"/><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Moving_a_Single_Portfolio_to_a_Different_Electronic_Collection"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a:xfrm>
            <a:off x="535708" y="2211710"/>
            <a:ext cx="5476452" cy="1305174"/>
          </a:xfrm>
        </p:spPr>
        <p:txBody>
          <a:bodyPr/>
          <a:lstStyle/>
          <a:p>
            <a:r>
              <a:rPr lang="en-US" sz="2800" dirty="0"/>
              <a:t>How to move portfolios to a different Electronic Collection</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F2CED-BBEF-8CA9-F29A-89ECC63DD3F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2BF7ABD-37E8-D2ED-B287-B821A4741C0B}"/>
              </a:ext>
            </a:extLst>
          </p:cNvPr>
          <p:cNvPicPr>
            <a:picLocks noChangeAspect="1"/>
          </p:cNvPicPr>
          <p:nvPr/>
        </p:nvPicPr>
        <p:blipFill>
          <a:blip r:embed="rId2"/>
          <a:stretch>
            <a:fillRect/>
          </a:stretch>
        </p:blipFill>
        <p:spPr>
          <a:xfrm>
            <a:off x="0" y="1707654"/>
            <a:ext cx="9144000" cy="3157795"/>
          </a:xfrm>
          <a:prstGeom prst="rect">
            <a:avLst/>
          </a:prstGeom>
          <a:ln>
            <a:solidFill>
              <a:schemeClr val="accent1"/>
            </a:solidFill>
          </a:ln>
        </p:spPr>
      </p:pic>
      <p:sp>
        <p:nvSpPr>
          <p:cNvPr id="3" name="Title 2">
            <a:extLst>
              <a:ext uri="{FF2B5EF4-FFF2-40B4-BE49-F238E27FC236}">
                <a16:creationId xmlns:a16="http://schemas.microsoft.com/office/drawing/2014/main" id="{737AA416-CAA2-5515-300F-3BA470C3EBF8}"/>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58922D26-1F7F-2499-8192-0C654C32031A}"/>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For the portfolio which we want to move (“</a:t>
            </a:r>
            <a:r>
              <a:rPr lang="en-US" sz="2000" dirty="0"/>
              <a:t>Convergence Marketing: Strategies for Reaching the New Hybrid Consumer”) </a:t>
            </a:r>
            <a:r>
              <a:rPr lang="en-US" sz="2000" dirty="0">
                <a:solidFill>
                  <a:srgbClr val="3E4C56"/>
                </a:solidFill>
              </a:rPr>
              <a:t>choose “actions &gt; move”</a:t>
            </a:r>
          </a:p>
        </p:txBody>
      </p:sp>
      <p:sp>
        <p:nvSpPr>
          <p:cNvPr id="13" name="Rectangle 12">
            <a:extLst>
              <a:ext uri="{FF2B5EF4-FFF2-40B4-BE49-F238E27FC236}">
                <a16:creationId xmlns:a16="http://schemas.microsoft.com/office/drawing/2014/main" id="{0C79AA97-FD96-84DA-40D6-840F1ABB1F9E}"/>
              </a:ext>
            </a:extLst>
          </p:cNvPr>
          <p:cNvSpPr/>
          <p:nvPr/>
        </p:nvSpPr>
        <p:spPr>
          <a:xfrm>
            <a:off x="971600" y="2621644"/>
            <a:ext cx="4032448" cy="2191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AB2067-CF30-B992-500A-919564781CEF}"/>
              </a:ext>
            </a:extLst>
          </p:cNvPr>
          <p:cNvSpPr/>
          <p:nvPr/>
        </p:nvSpPr>
        <p:spPr>
          <a:xfrm>
            <a:off x="7884368" y="3766295"/>
            <a:ext cx="432048" cy="2456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92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5012-4CE3-D17C-45ED-B49C5384D4A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F5B47C0-8FCE-F094-3685-A797EFE7931E}"/>
              </a:ext>
            </a:extLst>
          </p:cNvPr>
          <p:cNvPicPr>
            <a:picLocks noChangeAspect="1"/>
          </p:cNvPicPr>
          <p:nvPr/>
        </p:nvPicPr>
        <p:blipFill>
          <a:blip r:embed="rId2"/>
          <a:stretch>
            <a:fillRect/>
          </a:stretch>
        </p:blipFill>
        <p:spPr>
          <a:xfrm>
            <a:off x="786143" y="1491630"/>
            <a:ext cx="7643721" cy="3153409"/>
          </a:xfrm>
          <a:prstGeom prst="rect">
            <a:avLst/>
          </a:prstGeom>
          <a:ln>
            <a:solidFill>
              <a:schemeClr val="accent1"/>
            </a:solidFill>
          </a:ln>
        </p:spPr>
      </p:pic>
      <p:sp>
        <p:nvSpPr>
          <p:cNvPr id="3" name="Title 2">
            <a:extLst>
              <a:ext uri="{FF2B5EF4-FFF2-40B4-BE49-F238E27FC236}">
                <a16:creationId xmlns:a16="http://schemas.microsoft.com/office/drawing/2014/main" id="{1EFA3BF1-54C8-A787-F27E-78533C6E4235}"/>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6513B2A1-E3B5-871C-8653-F879A80E94C6}"/>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t>This can also be done by searching directly for this portfolio instead of accessing it from the portfolio list of the Electronic Collection.</a:t>
            </a:r>
          </a:p>
        </p:txBody>
      </p:sp>
      <p:sp>
        <p:nvSpPr>
          <p:cNvPr id="6" name="Rectangle 5">
            <a:extLst>
              <a:ext uri="{FF2B5EF4-FFF2-40B4-BE49-F238E27FC236}">
                <a16:creationId xmlns:a16="http://schemas.microsoft.com/office/drawing/2014/main" id="{8EF19066-F84E-6BC7-E90B-0542D1681E80}"/>
              </a:ext>
            </a:extLst>
          </p:cNvPr>
          <p:cNvSpPr/>
          <p:nvPr/>
        </p:nvSpPr>
        <p:spPr>
          <a:xfrm>
            <a:off x="7380312" y="3723878"/>
            <a:ext cx="360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3C6537-4906-FB4E-FB41-5466590CC24A}"/>
              </a:ext>
            </a:extLst>
          </p:cNvPr>
          <p:cNvSpPr/>
          <p:nvPr/>
        </p:nvSpPr>
        <p:spPr>
          <a:xfrm>
            <a:off x="827584" y="1904734"/>
            <a:ext cx="539552" cy="262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8EAC3C1-2935-C102-A928-F77DDC82B1E1}"/>
              </a:ext>
            </a:extLst>
          </p:cNvPr>
          <p:cNvSpPr/>
          <p:nvPr/>
        </p:nvSpPr>
        <p:spPr>
          <a:xfrm>
            <a:off x="786142" y="1499306"/>
            <a:ext cx="4649953" cy="388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31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9F24-FA82-68C2-BFA2-618283AF45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F8045A1-1A8A-37C6-FD90-D7D401010FBA}"/>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9B1BED6D-4887-6B7B-BD75-7E89B0822EC5}"/>
              </a:ext>
            </a:extLst>
          </p:cNvPr>
          <p:cNvSpPr>
            <a:spLocks noGrp="1"/>
          </p:cNvSpPr>
          <p:nvPr>
            <p:ph idx="1"/>
          </p:nvPr>
        </p:nvSpPr>
        <p:spPr>
          <a:xfrm>
            <a:off x="395536" y="771551"/>
            <a:ext cx="8424936" cy="2160239"/>
          </a:xfrm>
        </p:spPr>
        <p:txBody>
          <a:bodyPr>
            <a:normAutofit/>
          </a:bodyPr>
          <a:lstStyle/>
          <a:p>
            <a:pPr>
              <a:lnSpc>
                <a:spcPct val="90000"/>
              </a:lnSpc>
            </a:pPr>
            <a:r>
              <a:rPr lang="en-US" sz="2000" dirty="0">
                <a:solidFill>
                  <a:srgbClr val="3E4C56"/>
                </a:solidFill>
              </a:rPr>
              <a:t>After selecting “move” The “Move Portfolio” window opens.</a:t>
            </a:r>
          </a:p>
          <a:p>
            <a:pPr>
              <a:lnSpc>
                <a:spcPct val="90000"/>
              </a:lnSpc>
            </a:pPr>
            <a:r>
              <a:rPr lang="en-US" sz="2000" dirty="0">
                <a:solidFill>
                  <a:srgbClr val="3E4C56"/>
                </a:solidFill>
              </a:rPr>
              <a:t>In the “Destination Electronic Collection” field we will choose the collection to which we want to move the portfolio.</a:t>
            </a:r>
          </a:p>
          <a:p>
            <a:pPr>
              <a:lnSpc>
                <a:spcPct val="90000"/>
              </a:lnSpc>
            </a:pPr>
            <a:r>
              <a:rPr lang="en-US" sz="2000" dirty="0">
                <a:solidFill>
                  <a:srgbClr val="3E4C56"/>
                </a:solidFill>
              </a:rPr>
              <a:t>Note the statement, as per what was already explained here:  “Please note: a CZ activated portfolio that moves from one collection to another will be localized and get unlinked from CZ.”</a:t>
            </a:r>
          </a:p>
          <a:p>
            <a:pPr algn="l" rtl="0">
              <a:lnSpc>
                <a:spcPct val="90000"/>
              </a:lnSpc>
            </a:pPr>
            <a:endParaRPr lang="en-US" sz="2000" dirty="0">
              <a:solidFill>
                <a:srgbClr val="3E4C56"/>
              </a:solidFill>
            </a:endParaRPr>
          </a:p>
        </p:txBody>
      </p:sp>
    </p:spTree>
    <p:extLst>
      <p:ext uri="{BB962C8B-B14F-4D97-AF65-F5344CB8AC3E}">
        <p14:creationId xmlns:p14="http://schemas.microsoft.com/office/powerpoint/2010/main" val="418158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35C54-B485-B4A5-A7F0-5B0A182C7A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3FD11E7-EFE7-1592-E076-B64F2DBA3E05}"/>
              </a:ext>
            </a:extLst>
          </p:cNvPr>
          <p:cNvPicPr>
            <a:picLocks noChangeAspect="1"/>
          </p:cNvPicPr>
          <p:nvPr/>
        </p:nvPicPr>
        <p:blipFill>
          <a:blip r:embed="rId3"/>
          <a:stretch>
            <a:fillRect/>
          </a:stretch>
        </p:blipFill>
        <p:spPr>
          <a:xfrm>
            <a:off x="1695874" y="1419622"/>
            <a:ext cx="5824260" cy="3214731"/>
          </a:xfrm>
          <a:prstGeom prst="rect">
            <a:avLst/>
          </a:prstGeom>
          <a:ln>
            <a:solidFill>
              <a:schemeClr val="accent1"/>
            </a:solidFill>
          </a:ln>
        </p:spPr>
      </p:pic>
      <p:sp>
        <p:nvSpPr>
          <p:cNvPr id="3" name="Title 2">
            <a:extLst>
              <a:ext uri="{FF2B5EF4-FFF2-40B4-BE49-F238E27FC236}">
                <a16:creationId xmlns:a16="http://schemas.microsoft.com/office/drawing/2014/main" id="{0AA99BC5-F5B0-72E3-CA84-81C69DDCF38F}"/>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6F5A2194-0949-0424-1981-02227AB18FCC}"/>
              </a:ext>
            </a:extLst>
          </p:cNvPr>
          <p:cNvSpPr>
            <a:spLocks noGrp="1"/>
          </p:cNvSpPr>
          <p:nvPr>
            <p:ph idx="1"/>
          </p:nvPr>
        </p:nvSpPr>
        <p:spPr>
          <a:xfrm>
            <a:off x="395536" y="771551"/>
            <a:ext cx="8424936" cy="648071"/>
          </a:xfrm>
        </p:spPr>
        <p:txBody>
          <a:bodyPr>
            <a:normAutofit/>
          </a:bodyPr>
          <a:lstStyle/>
          <a:p>
            <a:pPr>
              <a:lnSpc>
                <a:spcPct val="90000"/>
              </a:lnSpc>
            </a:pPr>
            <a:r>
              <a:rPr lang="en-US" sz="2000" dirty="0">
                <a:solidFill>
                  <a:srgbClr val="3E4C56"/>
                </a:solidFill>
              </a:rPr>
              <a:t>In the “Destination Electronic Collection” field we have chosen the collection to which we want to move the portfolio.</a:t>
            </a:r>
          </a:p>
        </p:txBody>
      </p:sp>
      <p:sp>
        <p:nvSpPr>
          <p:cNvPr id="6" name="Rectangle 5">
            <a:extLst>
              <a:ext uri="{FF2B5EF4-FFF2-40B4-BE49-F238E27FC236}">
                <a16:creationId xmlns:a16="http://schemas.microsoft.com/office/drawing/2014/main" id="{F99B663A-4E20-BC95-5C6C-5137F6A3FD19}"/>
              </a:ext>
            </a:extLst>
          </p:cNvPr>
          <p:cNvSpPr/>
          <p:nvPr/>
        </p:nvSpPr>
        <p:spPr>
          <a:xfrm>
            <a:off x="1691680" y="1851670"/>
            <a:ext cx="367240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2F5EEED-F051-714F-2D79-14FCDA08BE81}"/>
              </a:ext>
            </a:extLst>
          </p:cNvPr>
          <p:cNvSpPr/>
          <p:nvPr/>
        </p:nvSpPr>
        <p:spPr>
          <a:xfrm>
            <a:off x="7020272" y="4260187"/>
            <a:ext cx="499862" cy="3344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A2E9A2-35DF-C67A-A9B0-2D3D2E5BE8FF}"/>
              </a:ext>
            </a:extLst>
          </p:cNvPr>
          <p:cNvSpPr txBox="1"/>
          <p:nvPr/>
        </p:nvSpPr>
        <p:spPr>
          <a:xfrm>
            <a:off x="7355680" y="3225434"/>
            <a:ext cx="1152128" cy="523220"/>
          </a:xfrm>
          <a:prstGeom prst="rect">
            <a:avLst/>
          </a:prstGeom>
          <a:solidFill>
            <a:srgbClr val="FFFF00"/>
          </a:solidFill>
          <a:ln>
            <a:solidFill>
              <a:schemeClr val="accent1"/>
            </a:solidFill>
          </a:ln>
        </p:spPr>
        <p:txBody>
          <a:bodyPr wrap="square" rtlCol="0">
            <a:spAutoFit/>
          </a:bodyPr>
          <a:lstStyle/>
          <a:p>
            <a:r>
              <a:rPr lang="en-US" sz="1400" dirty="0"/>
              <a:t>We will now click “Move”</a:t>
            </a:r>
          </a:p>
        </p:txBody>
      </p:sp>
      <p:cxnSp>
        <p:nvCxnSpPr>
          <p:cNvPr id="11" name="Straight Arrow Connector 10">
            <a:extLst>
              <a:ext uri="{FF2B5EF4-FFF2-40B4-BE49-F238E27FC236}">
                <a16:creationId xmlns:a16="http://schemas.microsoft.com/office/drawing/2014/main" id="{19F0BAD8-C3DA-14F7-9435-6C22292F2C51}"/>
              </a:ext>
            </a:extLst>
          </p:cNvPr>
          <p:cNvCxnSpPr>
            <a:endCxn id="7" idx="3"/>
          </p:cNvCxnSpPr>
          <p:nvPr/>
        </p:nvCxnSpPr>
        <p:spPr>
          <a:xfrm flipH="1">
            <a:off x="7520134" y="4427392"/>
            <a:ext cx="41161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716962-71C0-4F6E-56BF-9144A6996351}"/>
              </a:ext>
            </a:extLst>
          </p:cNvPr>
          <p:cNvCxnSpPr>
            <a:cxnSpLocks/>
          </p:cNvCxnSpPr>
          <p:nvPr/>
        </p:nvCxnSpPr>
        <p:spPr>
          <a:xfrm>
            <a:off x="7931744" y="3747168"/>
            <a:ext cx="0" cy="69612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839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46EA-B532-83D2-9C8F-5628115EB4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F0A538-B2FA-624A-401A-7FF28DA8E8F6}"/>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754F7713-AD3C-42A8-8BBB-854DBE895C8F}"/>
              </a:ext>
            </a:extLst>
          </p:cNvPr>
          <p:cNvSpPr>
            <a:spLocks noGrp="1"/>
          </p:cNvSpPr>
          <p:nvPr>
            <p:ph idx="1"/>
          </p:nvPr>
        </p:nvSpPr>
        <p:spPr>
          <a:xfrm>
            <a:off x="395536" y="771551"/>
            <a:ext cx="8424936" cy="1176684"/>
          </a:xfrm>
        </p:spPr>
        <p:txBody>
          <a:bodyPr>
            <a:noAutofit/>
          </a:bodyPr>
          <a:lstStyle/>
          <a:p>
            <a:pPr>
              <a:lnSpc>
                <a:spcPct val="90000"/>
              </a:lnSpc>
            </a:pPr>
            <a:r>
              <a:rPr lang="en-US" sz="2000" dirty="0">
                <a:solidFill>
                  <a:srgbClr val="3E4C56"/>
                </a:solidFill>
              </a:rPr>
              <a:t>The Electronic Portfolio has moved from Electronic Collection “</a:t>
            </a:r>
            <a:r>
              <a:rPr lang="en-US" sz="2000" dirty="0" err="1">
                <a:solidFill>
                  <a:srgbClr val="3E4C56"/>
                </a:solidFill>
              </a:rPr>
              <a:t>iG</a:t>
            </a:r>
            <a:r>
              <a:rPr lang="en-US" sz="2000" dirty="0">
                <a:solidFill>
                  <a:srgbClr val="3E4C56"/>
                </a:solidFill>
              </a:rPr>
              <a:t> Publishing: Pearson Education Taiwan” to Electronic Collection:  </a:t>
            </a:r>
            <a:r>
              <a:rPr lang="en-US" sz="2000" dirty="0" err="1">
                <a:solidFill>
                  <a:srgbClr val="3E4C56"/>
                </a:solidFill>
              </a:rPr>
              <a:t>iG</a:t>
            </a:r>
            <a:r>
              <a:rPr lang="en-US" sz="2000" dirty="0">
                <a:solidFill>
                  <a:srgbClr val="3E4C56"/>
                </a:solidFill>
              </a:rPr>
              <a:t> Publishing: National Taiwan University Press and become localized (no longer linked to the Community Zone)</a:t>
            </a:r>
          </a:p>
          <a:p>
            <a:pPr>
              <a:lnSpc>
                <a:spcPct val="90000"/>
              </a:lnSpc>
            </a:pPr>
            <a:endParaRPr lang="en-US" sz="2000" dirty="0">
              <a:solidFill>
                <a:srgbClr val="3E4C56"/>
              </a:solidFill>
            </a:endParaRPr>
          </a:p>
        </p:txBody>
      </p:sp>
      <p:sp>
        <p:nvSpPr>
          <p:cNvPr id="6" name="Rectangle 5">
            <a:extLst>
              <a:ext uri="{FF2B5EF4-FFF2-40B4-BE49-F238E27FC236}">
                <a16:creationId xmlns:a16="http://schemas.microsoft.com/office/drawing/2014/main" id="{9B1B0BA6-2DD0-AEA3-B6B0-027E10187660}"/>
              </a:ext>
            </a:extLst>
          </p:cNvPr>
          <p:cNvSpPr/>
          <p:nvPr/>
        </p:nvSpPr>
        <p:spPr>
          <a:xfrm>
            <a:off x="7740352" y="2251044"/>
            <a:ext cx="1406243" cy="1040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E47D44-94E3-3685-61B9-7EF62387C79E}"/>
              </a:ext>
            </a:extLst>
          </p:cNvPr>
          <p:cNvSpPr/>
          <p:nvPr/>
        </p:nvSpPr>
        <p:spPr>
          <a:xfrm>
            <a:off x="7020272" y="4260187"/>
            <a:ext cx="499862" cy="3344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CBDC2B-9A9B-A1AA-ED88-51CD508A7372}"/>
              </a:ext>
            </a:extLst>
          </p:cNvPr>
          <p:cNvSpPr txBox="1"/>
          <p:nvPr/>
        </p:nvSpPr>
        <p:spPr>
          <a:xfrm>
            <a:off x="7355680" y="3225434"/>
            <a:ext cx="1152128" cy="523220"/>
          </a:xfrm>
          <a:prstGeom prst="rect">
            <a:avLst/>
          </a:prstGeom>
          <a:solidFill>
            <a:srgbClr val="FFFF00"/>
          </a:solidFill>
          <a:ln>
            <a:solidFill>
              <a:schemeClr val="accent1"/>
            </a:solidFill>
          </a:ln>
        </p:spPr>
        <p:txBody>
          <a:bodyPr wrap="square" rtlCol="0">
            <a:spAutoFit/>
          </a:bodyPr>
          <a:lstStyle/>
          <a:p>
            <a:r>
              <a:rPr lang="en-US" sz="1400" dirty="0"/>
              <a:t>We will now click “Move”</a:t>
            </a:r>
          </a:p>
        </p:txBody>
      </p:sp>
      <p:cxnSp>
        <p:nvCxnSpPr>
          <p:cNvPr id="11" name="Straight Arrow Connector 10">
            <a:extLst>
              <a:ext uri="{FF2B5EF4-FFF2-40B4-BE49-F238E27FC236}">
                <a16:creationId xmlns:a16="http://schemas.microsoft.com/office/drawing/2014/main" id="{3EEB060E-B07A-1B34-F1EB-204F1712308C}"/>
              </a:ext>
            </a:extLst>
          </p:cNvPr>
          <p:cNvCxnSpPr>
            <a:endCxn id="7" idx="3"/>
          </p:cNvCxnSpPr>
          <p:nvPr/>
        </p:nvCxnSpPr>
        <p:spPr>
          <a:xfrm flipH="1">
            <a:off x="7520134" y="4427392"/>
            <a:ext cx="411610"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2406109-CFE5-4D26-2235-D6E40C94F4B6}"/>
              </a:ext>
            </a:extLst>
          </p:cNvPr>
          <p:cNvCxnSpPr>
            <a:cxnSpLocks/>
          </p:cNvCxnSpPr>
          <p:nvPr/>
        </p:nvCxnSpPr>
        <p:spPr>
          <a:xfrm>
            <a:off x="7931744" y="3747168"/>
            <a:ext cx="0" cy="696126"/>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0D186FC-E078-8C57-D458-D31D75A70C75}"/>
              </a:ext>
            </a:extLst>
          </p:cNvPr>
          <p:cNvPicPr>
            <a:picLocks noChangeAspect="1"/>
          </p:cNvPicPr>
          <p:nvPr/>
        </p:nvPicPr>
        <p:blipFill>
          <a:blip r:embed="rId3"/>
          <a:stretch>
            <a:fillRect/>
          </a:stretch>
        </p:blipFill>
        <p:spPr>
          <a:xfrm>
            <a:off x="36004" y="2060825"/>
            <a:ext cx="9144000" cy="2669185"/>
          </a:xfrm>
          <a:prstGeom prst="rect">
            <a:avLst/>
          </a:prstGeom>
          <a:ln>
            <a:solidFill>
              <a:schemeClr val="accent1"/>
            </a:solidFill>
          </a:ln>
        </p:spPr>
      </p:pic>
      <p:sp>
        <p:nvSpPr>
          <p:cNvPr id="10" name="Rectangle 9">
            <a:extLst>
              <a:ext uri="{FF2B5EF4-FFF2-40B4-BE49-F238E27FC236}">
                <a16:creationId xmlns:a16="http://schemas.microsoft.com/office/drawing/2014/main" id="{4A810262-188A-CE57-29C3-E921D990F68A}"/>
              </a:ext>
            </a:extLst>
          </p:cNvPr>
          <p:cNvSpPr/>
          <p:nvPr/>
        </p:nvSpPr>
        <p:spPr>
          <a:xfrm>
            <a:off x="179512" y="3651870"/>
            <a:ext cx="21602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46BE18-00A0-519A-B5DF-2D87077E8EE3}"/>
              </a:ext>
            </a:extLst>
          </p:cNvPr>
          <p:cNvSpPr/>
          <p:nvPr/>
        </p:nvSpPr>
        <p:spPr>
          <a:xfrm>
            <a:off x="636192" y="3225434"/>
            <a:ext cx="1271512" cy="2104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910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CD995-6B42-4303-454A-81E92CED5C9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E4EFF7C-134A-DEDA-F8E5-DB5C7D0FF078}"/>
              </a:ext>
            </a:extLst>
          </p:cNvPr>
          <p:cNvPicPr>
            <a:picLocks noChangeAspect="1"/>
          </p:cNvPicPr>
          <p:nvPr/>
        </p:nvPicPr>
        <p:blipFill>
          <a:blip r:embed="rId3"/>
          <a:stretch>
            <a:fillRect/>
          </a:stretch>
        </p:blipFill>
        <p:spPr>
          <a:xfrm>
            <a:off x="1718270" y="1737171"/>
            <a:ext cx="6027507" cy="3294158"/>
          </a:xfrm>
          <a:prstGeom prst="rect">
            <a:avLst/>
          </a:prstGeom>
          <a:ln>
            <a:solidFill>
              <a:schemeClr val="accent1"/>
            </a:solidFill>
          </a:ln>
        </p:spPr>
      </p:pic>
      <p:sp>
        <p:nvSpPr>
          <p:cNvPr id="3" name="Title 2">
            <a:extLst>
              <a:ext uri="{FF2B5EF4-FFF2-40B4-BE49-F238E27FC236}">
                <a16:creationId xmlns:a16="http://schemas.microsoft.com/office/drawing/2014/main" id="{9DD4AFF7-14FB-83C8-1904-88C8A38CD999}"/>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00FB09A5-AEBA-D9E6-9F22-8E7C7D638753}"/>
              </a:ext>
            </a:extLst>
          </p:cNvPr>
          <p:cNvSpPr>
            <a:spLocks noGrp="1"/>
          </p:cNvSpPr>
          <p:nvPr>
            <p:ph idx="1"/>
          </p:nvPr>
        </p:nvSpPr>
        <p:spPr>
          <a:xfrm>
            <a:off x="395536" y="771551"/>
            <a:ext cx="8424936" cy="1176684"/>
          </a:xfrm>
        </p:spPr>
        <p:txBody>
          <a:bodyPr>
            <a:noAutofit/>
          </a:bodyPr>
          <a:lstStyle/>
          <a:p>
            <a:pPr>
              <a:lnSpc>
                <a:spcPct val="90000"/>
              </a:lnSpc>
            </a:pPr>
            <a:r>
              <a:rPr lang="en-US" sz="2000" kern="1200" dirty="0">
                <a:solidFill>
                  <a:srgbClr val="262626"/>
                </a:solidFill>
                <a:effectLst/>
                <a:ea typeface="+mn-ea"/>
                <a:cs typeface="+mn-cs"/>
              </a:rPr>
              <a:t>“Convergence Marketing: Strategies for Reaching the New Hybrid Consumer” </a:t>
            </a:r>
            <a:r>
              <a:rPr lang="en-US" sz="2000" dirty="0">
                <a:solidFill>
                  <a:srgbClr val="3E4C56"/>
                </a:solidFill>
              </a:rPr>
              <a:t>is in Electronic Collection “</a:t>
            </a:r>
            <a:r>
              <a:rPr lang="en-US" sz="2000" dirty="0" err="1">
                <a:solidFill>
                  <a:srgbClr val="3E4C56"/>
                </a:solidFill>
              </a:rPr>
              <a:t>iG</a:t>
            </a:r>
            <a:r>
              <a:rPr lang="en-US" sz="2000" dirty="0">
                <a:solidFill>
                  <a:srgbClr val="3E4C56"/>
                </a:solidFill>
              </a:rPr>
              <a:t> Publishing: National Taiwan University Press” and is a local portfolio</a:t>
            </a:r>
          </a:p>
        </p:txBody>
      </p:sp>
      <p:sp>
        <p:nvSpPr>
          <p:cNvPr id="10" name="Rectangle 9">
            <a:extLst>
              <a:ext uri="{FF2B5EF4-FFF2-40B4-BE49-F238E27FC236}">
                <a16:creationId xmlns:a16="http://schemas.microsoft.com/office/drawing/2014/main" id="{EE75B1CC-E7CB-CBBF-0A13-9F84A3CC1CAB}"/>
              </a:ext>
            </a:extLst>
          </p:cNvPr>
          <p:cNvSpPr/>
          <p:nvPr/>
        </p:nvSpPr>
        <p:spPr>
          <a:xfrm>
            <a:off x="1907704" y="2771436"/>
            <a:ext cx="21602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A88103-FC80-3C1D-56D9-6DDE51A7A311}"/>
              </a:ext>
            </a:extLst>
          </p:cNvPr>
          <p:cNvSpPr/>
          <p:nvPr/>
        </p:nvSpPr>
        <p:spPr>
          <a:xfrm>
            <a:off x="1698432" y="1697249"/>
            <a:ext cx="2657544" cy="250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5DC7CF-3164-5ABD-4E48-3EA873CFF745}"/>
              </a:ext>
            </a:extLst>
          </p:cNvPr>
          <p:cNvSpPr txBox="1"/>
          <p:nvPr/>
        </p:nvSpPr>
        <p:spPr>
          <a:xfrm>
            <a:off x="5809373" y="2233196"/>
            <a:ext cx="1426923" cy="338554"/>
          </a:xfrm>
          <a:prstGeom prst="rect">
            <a:avLst/>
          </a:prstGeom>
          <a:solidFill>
            <a:srgbClr val="FFFF00"/>
          </a:solidFill>
          <a:ln>
            <a:solidFill>
              <a:schemeClr val="tx1"/>
            </a:solidFill>
          </a:ln>
        </p:spPr>
        <p:txBody>
          <a:bodyPr wrap="square" rtlCol="1">
            <a:spAutoFit/>
          </a:bodyPr>
          <a:lstStyle/>
          <a:p>
            <a:pPr algn="l"/>
            <a:r>
              <a:rPr lang="en-US" sz="1600" b="0" dirty="0"/>
              <a:t>Local portfolio</a:t>
            </a:r>
            <a:endParaRPr lang="he-IL" sz="1600" b="0" dirty="0"/>
          </a:p>
        </p:txBody>
      </p:sp>
      <p:cxnSp>
        <p:nvCxnSpPr>
          <p:cNvPr id="15" name="Straight Arrow Connector 14">
            <a:extLst>
              <a:ext uri="{FF2B5EF4-FFF2-40B4-BE49-F238E27FC236}">
                <a16:creationId xmlns:a16="http://schemas.microsoft.com/office/drawing/2014/main" id="{C63E21B7-9190-B6DB-DAC9-1597DADE4658}"/>
              </a:ext>
            </a:extLst>
          </p:cNvPr>
          <p:cNvCxnSpPr>
            <a:cxnSpLocks/>
          </p:cNvCxnSpPr>
          <p:nvPr/>
        </p:nvCxnSpPr>
        <p:spPr bwMode="auto">
          <a:xfrm flipH="1">
            <a:off x="2185971" y="2571750"/>
            <a:ext cx="3623402" cy="330891"/>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16" name="TextBox 15">
            <a:extLst>
              <a:ext uri="{FF2B5EF4-FFF2-40B4-BE49-F238E27FC236}">
                <a16:creationId xmlns:a16="http://schemas.microsoft.com/office/drawing/2014/main" id="{E92730E1-AFA9-5A3C-CF2E-23BA785C672D}"/>
              </a:ext>
            </a:extLst>
          </p:cNvPr>
          <p:cNvSpPr txBox="1"/>
          <p:nvPr/>
        </p:nvSpPr>
        <p:spPr>
          <a:xfrm>
            <a:off x="5809373" y="3445732"/>
            <a:ext cx="1426923" cy="338554"/>
          </a:xfrm>
          <a:prstGeom prst="rect">
            <a:avLst/>
          </a:prstGeom>
          <a:solidFill>
            <a:srgbClr val="FFFF00"/>
          </a:solidFill>
          <a:ln>
            <a:solidFill>
              <a:schemeClr val="tx1"/>
            </a:solidFill>
          </a:ln>
        </p:spPr>
        <p:txBody>
          <a:bodyPr wrap="square" rtlCol="1">
            <a:spAutoFit/>
          </a:bodyPr>
          <a:lstStyle/>
          <a:p>
            <a:pPr algn="l"/>
            <a:r>
              <a:rPr lang="en-US" sz="1600" b="0" dirty="0"/>
              <a:t>CZ portfolio</a:t>
            </a:r>
            <a:endParaRPr lang="he-IL" sz="1600" b="0" dirty="0"/>
          </a:p>
        </p:txBody>
      </p:sp>
      <p:cxnSp>
        <p:nvCxnSpPr>
          <p:cNvPr id="17" name="Straight Arrow Connector 16">
            <a:extLst>
              <a:ext uri="{FF2B5EF4-FFF2-40B4-BE49-F238E27FC236}">
                <a16:creationId xmlns:a16="http://schemas.microsoft.com/office/drawing/2014/main" id="{4DB10C54-258F-33FF-98B7-C67A3916BBD4}"/>
              </a:ext>
            </a:extLst>
          </p:cNvPr>
          <p:cNvCxnSpPr>
            <a:cxnSpLocks/>
          </p:cNvCxnSpPr>
          <p:nvPr/>
        </p:nvCxnSpPr>
        <p:spPr bwMode="auto">
          <a:xfrm flipH="1">
            <a:off x="2123726" y="3784286"/>
            <a:ext cx="3685647" cy="456337"/>
          </a:xfrm>
          <a:prstGeom prst="straightConnector1">
            <a:avLst/>
          </a:prstGeom>
          <a:solidFill>
            <a:schemeClr val="accent1"/>
          </a:solidFill>
          <a:ln w="28575" cap="flat" cmpd="sng" algn="ctr">
            <a:solidFill>
              <a:srgbClr val="FF0000"/>
            </a:solidFill>
            <a:prstDash val="solid"/>
            <a:round/>
            <a:headEnd type="none" w="med" len="med"/>
            <a:tailEnd type="triangle" w="med" len="med"/>
          </a:ln>
          <a:effectLst/>
        </p:spPr>
      </p:cxnSp>
      <p:sp>
        <p:nvSpPr>
          <p:cNvPr id="20" name="Rectangle 19">
            <a:extLst>
              <a:ext uri="{FF2B5EF4-FFF2-40B4-BE49-F238E27FC236}">
                <a16:creationId xmlns:a16="http://schemas.microsoft.com/office/drawing/2014/main" id="{EE48DCF1-3B22-D4F5-948F-3CB4D6B4C560}"/>
              </a:ext>
            </a:extLst>
          </p:cNvPr>
          <p:cNvSpPr/>
          <p:nvPr/>
        </p:nvSpPr>
        <p:spPr>
          <a:xfrm>
            <a:off x="1903788" y="4132611"/>
            <a:ext cx="21602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C8895A-2697-7752-D25A-CA41420BA7ED}"/>
              </a:ext>
            </a:extLst>
          </p:cNvPr>
          <p:cNvSpPr/>
          <p:nvPr/>
        </p:nvSpPr>
        <p:spPr>
          <a:xfrm>
            <a:off x="2339752" y="2233196"/>
            <a:ext cx="2657544" cy="2509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533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9AF9B-3DB0-A59A-030C-255D64E33AA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5577E4A-992F-63A7-5BFD-200660E6373C}"/>
              </a:ext>
            </a:extLst>
          </p:cNvPr>
          <p:cNvSpPr>
            <a:spLocks noGrp="1"/>
          </p:cNvSpPr>
          <p:nvPr>
            <p:ph type="ctrTitle"/>
          </p:nvPr>
        </p:nvSpPr>
        <p:spPr>
          <a:xfrm>
            <a:off x="526473" y="3319778"/>
            <a:ext cx="8149983" cy="1240583"/>
          </a:xfrm>
        </p:spPr>
        <p:txBody>
          <a:bodyPr/>
          <a:lstStyle/>
          <a:p>
            <a:pPr algn="ctr"/>
            <a:r>
              <a:rPr lang="en-US" sz="2600" dirty="0"/>
              <a:t>Moving a set of portfolios</a:t>
            </a:r>
          </a:p>
        </p:txBody>
      </p:sp>
    </p:spTree>
    <p:extLst>
      <p:ext uri="{BB962C8B-B14F-4D97-AF65-F5344CB8AC3E}">
        <p14:creationId xmlns:p14="http://schemas.microsoft.com/office/powerpoint/2010/main" val="146436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92D61-DF23-BED6-DE99-FFAB74A55F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F9CBB5-3C84-47B5-517E-57BA8309CD00}"/>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3474F06B-BF93-E829-2EF7-958B8577DE6B}"/>
              </a:ext>
            </a:extLst>
          </p:cNvPr>
          <p:cNvSpPr>
            <a:spLocks noGrp="1"/>
          </p:cNvSpPr>
          <p:nvPr>
            <p:ph idx="1"/>
          </p:nvPr>
        </p:nvSpPr>
        <p:spPr>
          <a:xfrm>
            <a:off x="395536" y="771551"/>
            <a:ext cx="8496944" cy="4032447"/>
          </a:xfrm>
        </p:spPr>
        <p:txBody>
          <a:bodyPr>
            <a:normAutofit fontScale="92500" lnSpcReduction="10000"/>
          </a:bodyPr>
          <a:lstStyle/>
          <a:p>
            <a:pPr algn="l" rtl="0">
              <a:lnSpc>
                <a:spcPct val="90000"/>
              </a:lnSpc>
            </a:pPr>
            <a:r>
              <a:rPr lang="en-US" sz="2000" dirty="0">
                <a:solidFill>
                  <a:srgbClr val="3E4C56"/>
                </a:solidFill>
              </a:rPr>
              <a:t>The steps to move a set of portfolios from Electronic Collection A to Electronic Collection B are as follows:</a:t>
            </a:r>
          </a:p>
          <a:p>
            <a:pPr marL="457200" indent="-457200" algn="l" rtl="0">
              <a:lnSpc>
                <a:spcPct val="90000"/>
              </a:lnSpc>
              <a:buFont typeface="+mj-lt"/>
              <a:buAutoNum type="arabicPeriod"/>
            </a:pPr>
            <a:r>
              <a:rPr lang="en-US" sz="2000" dirty="0">
                <a:solidFill>
                  <a:srgbClr val="3E4C56"/>
                </a:solidFill>
              </a:rPr>
              <a:t>Create a set of portfolios which are in Electronic Collection A</a:t>
            </a:r>
          </a:p>
          <a:p>
            <a:pPr marL="457200" indent="-457200" algn="l" rtl="0">
              <a:lnSpc>
                <a:spcPct val="90000"/>
              </a:lnSpc>
              <a:buFont typeface="+mj-lt"/>
              <a:buAutoNum type="arabicPeriod"/>
            </a:pPr>
            <a:r>
              <a:rPr lang="en-US" sz="2000" dirty="0">
                <a:solidFill>
                  <a:srgbClr val="3E4C56"/>
                </a:solidFill>
              </a:rPr>
              <a:t>Go to the Portfolios tab of the Electronic Service Editor of Electronic Collection A</a:t>
            </a:r>
          </a:p>
          <a:p>
            <a:pPr marL="457200" indent="-457200" algn="l" rtl="0">
              <a:lnSpc>
                <a:spcPct val="90000"/>
              </a:lnSpc>
              <a:buFont typeface="+mj-lt"/>
              <a:buAutoNum type="arabicPeriod"/>
            </a:pPr>
            <a:r>
              <a:rPr lang="en-US" sz="2000" dirty="0">
                <a:solidFill>
                  <a:srgbClr val="3E4C56"/>
                </a:solidFill>
              </a:rPr>
              <a:t>Select option “Move Set of Portfolios”.</a:t>
            </a:r>
          </a:p>
          <a:p>
            <a:pPr marL="457200" indent="-457200" algn="l" rtl="0">
              <a:lnSpc>
                <a:spcPct val="90000"/>
              </a:lnSpc>
              <a:buFont typeface="+mj-lt"/>
              <a:buAutoNum type="arabicPeriod"/>
            </a:pPr>
            <a:r>
              <a:rPr lang="en-US" sz="2000" dirty="0">
                <a:solidFill>
                  <a:srgbClr val="3E4C56"/>
                </a:solidFill>
              </a:rPr>
              <a:t>Enter the set name and destination Electronic Collection (Electronic Collection B)</a:t>
            </a:r>
          </a:p>
          <a:p>
            <a:pPr marL="457200" indent="-457200" algn="l" rtl="0">
              <a:lnSpc>
                <a:spcPct val="90000"/>
              </a:lnSpc>
              <a:buFont typeface="+mj-lt"/>
              <a:buAutoNum type="arabicPeriod"/>
            </a:pPr>
            <a:r>
              <a:rPr lang="en-US" sz="2000" dirty="0">
                <a:solidFill>
                  <a:srgbClr val="3E4C56"/>
                </a:solidFill>
              </a:rPr>
              <a:t>Select Move. A job to move the portfolios runs.</a:t>
            </a:r>
          </a:p>
          <a:p>
            <a:pPr algn="l" rtl="0">
              <a:lnSpc>
                <a:spcPct val="90000"/>
              </a:lnSpc>
            </a:pPr>
            <a:endParaRPr lang="en-US" sz="2000" dirty="0">
              <a:solidFill>
                <a:srgbClr val="3E4C56"/>
              </a:solidFill>
            </a:endParaRPr>
          </a:p>
          <a:p>
            <a:pPr>
              <a:lnSpc>
                <a:spcPct val="90000"/>
              </a:lnSpc>
            </a:pPr>
            <a:r>
              <a:rPr lang="en-US" sz="2100" dirty="0">
                <a:solidFill>
                  <a:srgbClr val="3E4C56"/>
                </a:solidFill>
              </a:rPr>
              <a:t>Note that in step 4 above it is possible to choose a set which has portfolios for “Electronic Collection A” and also a different Electronic Collection” all in the same set. The job will only move portfolios for “Electronic Collection A”.  The job only moves portfolios in the Electronic Collection for which the electronic service from which the job is run is associated.</a:t>
            </a:r>
          </a:p>
        </p:txBody>
      </p:sp>
    </p:spTree>
    <p:extLst>
      <p:ext uri="{BB962C8B-B14F-4D97-AF65-F5344CB8AC3E}">
        <p14:creationId xmlns:p14="http://schemas.microsoft.com/office/powerpoint/2010/main" val="22347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FEBBE-7B0A-41B8-A93F-E95B23C009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FEBD7E-B6FB-68D4-5DC8-196A4A0DDB07}"/>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E1C4AFD5-9270-C0D3-8819-15B9FABBE0B0}"/>
              </a:ext>
            </a:extLst>
          </p:cNvPr>
          <p:cNvSpPr>
            <a:spLocks noGrp="1"/>
          </p:cNvSpPr>
          <p:nvPr>
            <p:ph idx="1"/>
          </p:nvPr>
        </p:nvSpPr>
        <p:spPr>
          <a:xfrm>
            <a:off x="395536" y="771551"/>
            <a:ext cx="8424936" cy="3672407"/>
          </a:xfrm>
        </p:spPr>
        <p:txBody>
          <a:bodyPr>
            <a:normAutofit/>
          </a:bodyPr>
          <a:lstStyle/>
          <a:p>
            <a:pPr algn="l" rtl="0">
              <a:lnSpc>
                <a:spcPct val="90000"/>
              </a:lnSpc>
            </a:pPr>
            <a:r>
              <a:rPr lang="en-US" sz="2000" dirty="0">
                <a:solidFill>
                  <a:srgbClr val="3E4C56"/>
                </a:solidFill>
              </a:rPr>
              <a:t>Note also that as was the case when we moved a single portfolio:</a:t>
            </a:r>
          </a:p>
          <a:p>
            <a:pPr algn="l" rtl="0">
              <a:lnSpc>
                <a:spcPct val="90000"/>
              </a:lnSpc>
            </a:pPr>
            <a:r>
              <a:rPr lang="en-US" sz="2000" dirty="0">
                <a:solidFill>
                  <a:srgbClr val="3E4C56"/>
                </a:solidFill>
              </a:rPr>
              <a:t>When a portfolio which has been activated from the Community Zone moves from one collection to another it will </a:t>
            </a:r>
          </a:p>
          <a:p>
            <a:pPr lvl="1">
              <a:lnSpc>
                <a:spcPct val="90000"/>
              </a:lnSpc>
            </a:pPr>
            <a:r>
              <a:rPr lang="en-US" dirty="0">
                <a:solidFill>
                  <a:srgbClr val="3E4C56"/>
                </a:solidFill>
              </a:rPr>
              <a:t>Become localized </a:t>
            </a:r>
          </a:p>
          <a:p>
            <a:pPr lvl="1">
              <a:lnSpc>
                <a:spcPct val="90000"/>
              </a:lnSpc>
            </a:pPr>
            <a:r>
              <a:rPr lang="en-US" dirty="0">
                <a:solidFill>
                  <a:srgbClr val="3E4C56"/>
                </a:solidFill>
              </a:rPr>
              <a:t>Get unlinked from the Community Zone</a:t>
            </a:r>
            <a:r>
              <a:rPr lang="en-US" sz="1600" dirty="0">
                <a:solidFill>
                  <a:srgbClr val="3E4C56"/>
                </a:solidFill>
              </a:rPr>
              <a:t>.</a:t>
            </a:r>
          </a:p>
        </p:txBody>
      </p:sp>
    </p:spTree>
    <p:extLst>
      <p:ext uri="{BB962C8B-B14F-4D97-AF65-F5344CB8AC3E}">
        <p14:creationId xmlns:p14="http://schemas.microsoft.com/office/powerpoint/2010/main" val="3656120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D6CED-3668-9C95-8062-12B2369DF84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77409F0-5F6E-975D-9901-A376A2F80116}"/>
              </a:ext>
            </a:extLst>
          </p:cNvPr>
          <p:cNvPicPr>
            <a:picLocks noChangeAspect="1"/>
          </p:cNvPicPr>
          <p:nvPr/>
        </p:nvPicPr>
        <p:blipFill>
          <a:blip r:embed="rId2"/>
          <a:stretch>
            <a:fillRect/>
          </a:stretch>
        </p:blipFill>
        <p:spPr>
          <a:xfrm>
            <a:off x="1403648" y="1420727"/>
            <a:ext cx="6205448" cy="3622693"/>
          </a:xfrm>
          <a:prstGeom prst="rect">
            <a:avLst/>
          </a:prstGeom>
          <a:ln>
            <a:solidFill>
              <a:schemeClr val="accent1"/>
            </a:solidFill>
          </a:ln>
        </p:spPr>
      </p:pic>
      <p:sp>
        <p:nvSpPr>
          <p:cNvPr id="3" name="Title 2">
            <a:extLst>
              <a:ext uri="{FF2B5EF4-FFF2-40B4-BE49-F238E27FC236}">
                <a16:creationId xmlns:a16="http://schemas.microsoft.com/office/drawing/2014/main" id="{495F504F-60C0-D4ED-5E20-2FBEDD750043}"/>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DCC24847-40B3-7198-C0E9-4EBCE4F0CA85}"/>
              </a:ext>
            </a:extLst>
          </p:cNvPr>
          <p:cNvSpPr>
            <a:spLocks noGrp="1"/>
          </p:cNvSpPr>
          <p:nvPr>
            <p:ph idx="1"/>
          </p:nvPr>
        </p:nvSpPr>
        <p:spPr>
          <a:xfrm>
            <a:off x="382776" y="771551"/>
            <a:ext cx="8653720" cy="1008111"/>
          </a:xfrm>
        </p:spPr>
        <p:txBody>
          <a:bodyPr>
            <a:normAutofit/>
          </a:bodyPr>
          <a:lstStyle/>
          <a:p>
            <a:pPr marL="285750" indent="-285750">
              <a:buFont typeface="Arial" panose="020B0604020202020204" pitchFamily="34" charset="0"/>
              <a:buChar char="•"/>
            </a:pPr>
            <a:r>
              <a:rPr lang="en-US" sz="2000" dirty="0"/>
              <a:t>Here we are making a set of 2 portfolios which have “Management” in the title and are part of Electronic Collection “</a:t>
            </a:r>
            <a:r>
              <a:rPr lang="en-US" sz="2000" dirty="0" err="1"/>
              <a:t>iG</a:t>
            </a:r>
            <a:r>
              <a:rPr lang="en-US" sz="2000" dirty="0"/>
              <a:t> Publishing: Pearson Education Taiwan”</a:t>
            </a:r>
          </a:p>
        </p:txBody>
      </p:sp>
      <p:sp>
        <p:nvSpPr>
          <p:cNvPr id="7" name="Rectangle 6">
            <a:extLst>
              <a:ext uri="{FF2B5EF4-FFF2-40B4-BE49-F238E27FC236}">
                <a16:creationId xmlns:a16="http://schemas.microsoft.com/office/drawing/2014/main" id="{9B06C212-40F8-88EE-CECB-2BD1D1E455F3}"/>
              </a:ext>
            </a:extLst>
          </p:cNvPr>
          <p:cNvSpPr/>
          <p:nvPr/>
        </p:nvSpPr>
        <p:spPr bwMode="auto">
          <a:xfrm>
            <a:off x="1403648" y="1422822"/>
            <a:ext cx="5472608" cy="284832"/>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E55A99F4-9EA1-5807-E573-0E73DDCB4B11}"/>
              </a:ext>
            </a:extLst>
          </p:cNvPr>
          <p:cNvSpPr/>
          <p:nvPr/>
        </p:nvSpPr>
        <p:spPr bwMode="auto">
          <a:xfrm>
            <a:off x="7088752" y="1405783"/>
            <a:ext cx="520344" cy="301871"/>
          </a:xfrm>
          <a:prstGeom prst="rect">
            <a:avLst/>
          </a:prstGeom>
          <a:noFill/>
          <a:ln w="28575"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8018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583727" y="565719"/>
            <a:ext cx="5471780" cy="4339766"/>
          </a:xfrm>
        </p:spPr>
        <p:txBody>
          <a:bodyPr>
            <a:normAutofit/>
          </a:bodyPr>
          <a:lstStyle/>
          <a:p>
            <a:r>
              <a:rPr lang="en-US" sz="2000" dirty="0"/>
              <a:t>Introduction</a:t>
            </a:r>
          </a:p>
          <a:p>
            <a:r>
              <a:rPr lang="en-US" sz="2000" dirty="0"/>
              <a:t>Moving a single portfolio</a:t>
            </a:r>
          </a:p>
          <a:p>
            <a:r>
              <a:rPr lang="en-US" sz="2000" dirty="0"/>
              <a:t>Moving a set of portfolios</a:t>
            </a:r>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dirty="0"/>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B076E-2F53-9368-A5C9-61F745361A6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253621-767C-436B-E0E2-F94BA7FF2CEB}"/>
              </a:ext>
            </a:extLst>
          </p:cNvPr>
          <p:cNvPicPr>
            <a:picLocks noChangeAspect="1"/>
          </p:cNvPicPr>
          <p:nvPr/>
        </p:nvPicPr>
        <p:blipFill>
          <a:blip r:embed="rId2"/>
          <a:stretch>
            <a:fillRect/>
          </a:stretch>
        </p:blipFill>
        <p:spPr>
          <a:xfrm>
            <a:off x="1447154" y="1131590"/>
            <a:ext cx="6249692" cy="3733070"/>
          </a:xfrm>
          <a:prstGeom prst="rect">
            <a:avLst/>
          </a:prstGeom>
          <a:ln>
            <a:solidFill>
              <a:schemeClr val="accent1"/>
            </a:solidFill>
          </a:ln>
        </p:spPr>
      </p:pic>
      <p:sp>
        <p:nvSpPr>
          <p:cNvPr id="3" name="Title 2">
            <a:extLst>
              <a:ext uri="{FF2B5EF4-FFF2-40B4-BE49-F238E27FC236}">
                <a16:creationId xmlns:a16="http://schemas.microsoft.com/office/drawing/2014/main" id="{169F924D-91CC-2CBE-256A-2929144FF49F}"/>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7622631A-29EB-FF00-C209-55E8747BA101}"/>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t>The set is called “Management </a:t>
            </a:r>
            <a:r>
              <a:rPr lang="en-US" sz="2000" dirty="0" err="1"/>
              <a:t>iG</a:t>
            </a:r>
            <a:r>
              <a:rPr lang="en-US" sz="2000" dirty="0"/>
              <a:t> Publishing: Pearson Education Taiwan”</a:t>
            </a:r>
          </a:p>
        </p:txBody>
      </p:sp>
      <p:sp>
        <p:nvSpPr>
          <p:cNvPr id="7" name="Rectangle 6">
            <a:extLst>
              <a:ext uri="{FF2B5EF4-FFF2-40B4-BE49-F238E27FC236}">
                <a16:creationId xmlns:a16="http://schemas.microsoft.com/office/drawing/2014/main" id="{5B1C278C-7213-2752-4337-DBBEBB50B755}"/>
              </a:ext>
            </a:extLst>
          </p:cNvPr>
          <p:cNvSpPr/>
          <p:nvPr/>
        </p:nvSpPr>
        <p:spPr>
          <a:xfrm>
            <a:off x="2884012" y="1131591"/>
            <a:ext cx="4032448"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1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7031B-5839-B544-7FA2-646C2E3628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2A1890-0207-2A3A-1A0C-BD80ADEDE8CD}"/>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AA2E177D-FDEA-F403-F3F4-5435B04E127B}"/>
              </a:ext>
            </a:extLst>
          </p:cNvPr>
          <p:cNvSpPr>
            <a:spLocks noGrp="1"/>
          </p:cNvSpPr>
          <p:nvPr>
            <p:ph idx="1"/>
          </p:nvPr>
        </p:nvSpPr>
        <p:spPr>
          <a:xfrm>
            <a:off x="395536" y="771551"/>
            <a:ext cx="8424936" cy="2481260"/>
          </a:xfrm>
        </p:spPr>
        <p:txBody>
          <a:bodyPr>
            <a:noAutofit/>
          </a:bodyPr>
          <a:lstStyle/>
          <a:p>
            <a:pPr algn="l" rtl="0">
              <a:lnSpc>
                <a:spcPct val="90000"/>
              </a:lnSpc>
            </a:pPr>
            <a:r>
              <a:rPr lang="en-US" sz="2000" dirty="0"/>
              <a:t>We will move the 2 portfolios in this set which are in Electronic Collection “</a:t>
            </a:r>
            <a:r>
              <a:rPr lang="en-US" sz="2000" dirty="0" err="1"/>
              <a:t>iG</a:t>
            </a:r>
            <a:r>
              <a:rPr lang="en-US" sz="2000" dirty="0"/>
              <a:t> Publishing: Pearson Education Taiwan” to Electronic Collection “</a:t>
            </a:r>
            <a:r>
              <a:rPr lang="en-US" sz="2000" dirty="0" err="1"/>
              <a:t>iG</a:t>
            </a:r>
            <a:r>
              <a:rPr lang="en-US" sz="2000" dirty="0"/>
              <a:t> Publishing: National Taiwan University Press” </a:t>
            </a:r>
          </a:p>
          <a:p>
            <a:pPr algn="l" rtl="0">
              <a:lnSpc>
                <a:spcPct val="90000"/>
              </a:lnSpc>
            </a:pPr>
            <a:r>
              <a:rPr lang="en-US" sz="2000" dirty="0"/>
              <a:t>We will search for Electronic Collection “</a:t>
            </a:r>
            <a:r>
              <a:rPr lang="en-US" sz="2000" dirty="0" err="1"/>
              <a:t>iG</a:t>
            </a:r>
            <a:r>
              <a:rPr lang="en-US" sz="2000" dirty="0"/>
              <a:t> Publishing: Pearson Education Taiwan” (the set </a:t>
            </a:r>
            <a:r>
              <a:rPr lang="en-US" sz="2000" b="1" dirty="0"/>
              <a:t>from</a:t>
            </a:r>
            <a:r>
              <a:rPr lang="en-US" sz="2000" dirty="0"/>
              <a:t> which the portfolios will move) and then access the portfolios tab of the electronic service.</a:t>
            </a:r>
          </a:p>
          <a:p>
            <a:pPr algn="l" rtl="0">
              <a:lnSpc>
                <a:spcPct val="90000"/>
              </a:lnSpc>
            </a:pPr>
            <a:r>
              <a:rPr lang="en-US" sz="2000" dirty="0"/>
              <a:t>We can directly access the portfolios tab of the electronic service by choosing “Edit full text portfolios”</a:t>
            </a:r>
          </a:p>
        </p:txBody>
      </p:sp>
    </p:spTree>
    <p:extLst>
      <p:ext uri="{BB962C8B-B14F-4D97-AF65-F5344CB8AC3E}">
        <p14:creationId xmlns:p14="http://schemas.microsoft.com/office/powerpoint/2010/main" val="1122098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269CE-E28D-D314-9F67-E55DAF5EF4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B894B70-D227-424F-F5CB-F0DE3CF855FE}"/>
              </a:ext>
            </a:extLst>
          </p:cNvPr>
          <p:cNvPicPr>
            <a:picLocks noChangeAspect="1"/>
          </p:cNvPicPr>
          <p:nvPr/>
        </p:nvPicPr>
        <p:blipFill>
          <a:blip r:embed="rId2"/>
          <a:stretch>
            <a:fillRect/>
          </a:stretch>
        </p:blipFill>
        <p:spPr>
          <a:xfrm>
            <a:off x="1313892" y="1490964"/>
            <a:ext cx="6588224" cy="3523694"/>
          </a:xfrm>
          <a:prstGeom prst="rect">
            <a:avLst/>
          </a:prstGeom>
          <a:ln>
            <a:solidFill>
              <a:schemeClr val="accent1"/>
            </a:solidFill>
          </a:ln>
        </p:spPr>
      </p:pic>
      <p:sp>
        <p:nvSpPr>
          <p:cNvPr id="3" name="Title 2">
            <a:extLst>
              <a:ext uri="{FF2B5EF4-FFF2-40B4-BE49-F238E27FC236}">
                <a16:creationId xmlns:a16="http://schemas.microsoft.com/office/drawing/2014/main" id="{CE7249A7-C027-737C-2053-13F9F11416E3}"/>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E13234C7-962C-C1BB-BD77-FEA0A5783B0C}"/>
              </a:ext>
            </a:extLst>
          </p:cNvPr>
          <p:cNvSpPr>
            <a:spLocks noGrp="1"/>
          </p:cNvSpPr>
          <p:nvPr>
            <p:ph idx="1"/>
          </p:nvPr>
        </p:nvSpPr>
        <p:spPr>
          <a:xfrm>
            <a:off x="395536" y="771551"/>
            <a:ext cx="8424936" cy="1944215"/>
          </a:xfrm>
        </p:spPr>
        <p:txBody>
          <a:bodyPr>
            <a:normAutofit/>
          </a:bodyPr>
          <a:lstStyle/>
          <a:p>
            <a:pPr algn="l" rtl="0">
              <a:lnSpc>
                <a:spcPct val="90000"/>
              </a:lnSpc>
            </a:pPr>
            <a:r>
              <a:rPr lang="en-US" sz="2000" dirty="0"/>
              <a:t>We can directly access the portfolios tab of the electronic service by choosing “Edit full text portfolios”</a:t>
            </a:r>
          </a:p>
        </p:txBody>
      </p:sp>
      <p:sp>
        <p:nvSpPr>
          <p:cNvPr id="7" name="Rectangle 6">
            <a:extLst>
              <a:ext uri="{FF2B5EF4-FFF2-40B4-BE49-F238E27FC236}">
                <a16:creationId xmlns:a16="http://schemas.microsoft.com/office/drawing/2014/main" id="{7BA66473-7D85-1C29-5C29-9FA35BD88B75}"/>
              </a:ext>
            </a:extLst>
          </p:cNvPr>
          <p:cNvSpPr/>
          <p:nvPr/>
        </p:nvSpPr>
        <p:spPr>
          <a:xfrm>
            <a:off x="6948264" y="3723879"/>
            <a:ext cx="881844"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E838D3-AC9F-2B1A-8F50-64E758277B12}"/>
              </a:ext>
            </a:extLst>
          </p:cNvPr>
          <p:cNvSpPr/>
          <p:nvPr/>
        </p:nvSpPr>
        <p:spPr>
          <a:xfrm>
            <a:off x="1835696" y="2366636"/>
            <a:ext cx="1800200" cy="2051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791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009D-AFE2-B6CF-E2B0-A7DC3348B54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3D8379A-1802-0F6C-F9AE-DDBB7C8A3914}"/>
              </a:ext>
            </a:extLst>
          </p:cNvPr>
          <p:cNvPicPr>
            <a:picLocks noChangeAspect="1"/>
          </p:cNvPicPr>
          <p:nvPr/>
        </p:nvPicPr>
        <p:blipFill>
          <a:blip r:embed="rId2"/>
          <a:stretch>
            <a:fillRect/>
          </a:stretch>
        </p:blipFill>
        <p:spPr>
          <a:xfrm>
            <a:off x="0" y="1743388"/>
            <a:ext cx="9144000" cy="2772578"/>
          </a:xfrm>
          <a:prstGeom prst="rect">
            <a:avLst/>
          </a:prstGeom>
          <a:ln>
            <a:solidFill>
              <a:schemeClr val="accent1"/>
            </a:solidFill>
          </a:ln>
        </p:spPr>
      </p:pic>
      <p:sp>
        <p:nvSpPr>
          <p:cNvPr id="3" name="Title 2">
            <a:extLst>
              <a:ext uri="{FF2B5EF4-FFF2-40B4-BE49-F238E27FC236}">
                <a16:creationId xmlns:a16="http://schemas.microsoft.com/office/drawing/2014/main" id="{C9490F85-BEF0-9CF3-8DD3-E1F220283A98}"/>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F93D4FAE-2D25-FBBE-7A20-36877B686256}"/>
              </a:ext>
            </a:extLst>
          </p:cNvPr>
          <p:cNvSpPr>
            <a:spLocks noGrp="1"/>
          </p:cNvSpPr>
          <p:nvPr>
            <p:ph idx="1"/>
          </p:nvPr>
        </p:nvSpPr>
        <p:spPr>
          <a:xfrm>
            <a:off x="395536" y="771551"/>
            <a:ext cx="8424936" cy="720079"/>
          </a:xfrm>
        </p:spPr>
        <p:txBody>
          <a:bodyPr>
            <a:normAutofit/>
          </a:bodyPr>
          <a:lstStyle/>
          <a:p>
            <a:pPr algn="l" rtl="0">
              <a:lnSpc>
                <a:spcPct val="90000"/>
              </a:lnSpc>
            </a:pPr>
            <a:r>
              <a:rPr lang="en-US" sz="2000" dirty="0"/>
              <a:t>From the “Portfolios” tab of the electronic service editor we will choose “Move Set of Portfolios”</a:t>
            </a:r>
          </a:p>
        </p:txBody>
      </p:sp>
      <p:sp>
        <p:nvSpPr>
          <p:cNvPr id="7" name="Rectangle 6">
            <a:extLst>
              <a:ext uri="{FF2B5EF4-FFF2-40B4-BE49-F238E27FC236}">
                <a16:creationId xmlns:a16="http://schemas.microsoft.com/office/drawing/2014/main" id="{FDCED284-DAB4-4B1F-2568-E30A0DD6BC86}"/>
              </a:ext>
            </a:extLst>
          </p:cNvPr>
          <p:cNvSpPr/>
          <p:nvPr/>
        </p:nvSpPr>
        <p:spPr>
          <a:xfrm>
            <a:off x="4083846" y="2475890"/>
            <a:ext cx="108012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8D252D8-92B4-F0BF-A607-639FF6FE8618}"/>
              </a:ext>
            </a:extLst>
          </p:cNvPr>
          <p:cNvSpPr/>
          <p:nvPr/>
        </p:nvSpPr>
        <p:spPr>
          <a:xfrm>
            <a:off x="2123728" y="2156051"/>
            <a:ext cx="5760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C61D52-671C-B5C1-1884-51552911A1EA}"/>
              </a:ext>
            </a:extLst>
          </p:cNvPr>
          <p:cNvSpPr/>
          <p:nvPr/>
        </p:nvSpPr>
        <p:spPr>
          <a:xfrm>
            <a:off x="179512" y="1779662"/>
            <a:ext cx="136815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38DA9D62-7FBC-1B7F-DF56-2BD1DB7A7AAF}"/>
              </a:ext>
            </a:extLst>
          </p:cNvPr>
          <p:cNvCxnSpPr/>
          <p:nvPr/>
        </p:nvCxnSpPr>
        <p:spPr>
          <a:xfrm flipV="1">
            <a:off x="4211960" y="2763922"/>
            <a:ext cx="144016" cy="527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1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5BC57-E307-6735-1E41-6D188034083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1ACCCA6-8887-4C36-4BD1-D279CFF0B842}"/>
              </a:ext>
            </a:extLst>
          </p:cNvPr>
          <p:cNvPicPr>
            <a:picLocks noChangeAspect="1"/>
          </p:cNvPicPr>
          <p:nvPr/>
        </p:nvPicPr>
        <p:blipFill>
          <a:blip r:embed="rId2"/>
          <a:stretch>
            <a:fillRect/>
          </a:stretch>
        </p:blipFill>
        <p:spPr>
          <a:xfrm>
            <a:off x="2843808" y="1131590"/>
            <a:ext cx="3814448" cy="3707079"/>
          </a:xfrm>
          <a:prstGeom prst="rect">
            <a:avLst/>
          </a:prstGeom>
        </p:spPr>
      </p:pic>
      <p:sp>
        <p:nvSpPr>
          <p:cNvPr id="3" name="Title 2">
            <a:extLst>
              <a:ext uri="{FF2B5EF4-FFF2-40B4-BE49-F238E27FC236}">
                <a16:creationId xmlns:a16="http://schemas.microsoft.com/office/drawing/2014/main" id="{2F441C84-D41B-1227-268A-839C0044C1CC}"/>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B9B0E1F9-4AAD-FF56-9119-983147A7A351}"/>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t>Choose the set and desired destination Electronic Collection and click “Move”</a:t>
            </a:r>
          </a:p>
        </p:txBody>
      </p:sp>
      <p:sp>
        <p:nvSpPr>
          <p:cNvPr id="7" name="Rectangle 6">
            <a:extLst>
              <a:ext uri="{FF2B5EF4-FFF2-40B4-BE49-F238E27FC236}">
                <a16:creationId xmlns:a16="http://schemas.microsoft.com/office/drawing/2014/main" id="{F189318D-ECEE-4B66-5B2A-FE8033314E76}"/>
              </a:ext>
            </a:extLst>
          </p:cNvPr>
          <p:cNvSpPr/>
          <p:nvPr/>
        </p:nvSpPr>
        <p:spPr>
          <a:xfrm>
            <a:off x="3479830" y="1460361"/>
            <a:ext cx="1956265" cy="1752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10118-27EA-B881-09AB-E1B6E8DC0A00}"/>
              </a:ext>
            </a:extLst>
          </p:cNvPr>
          <p:cNvSpPr/>
          <p:nvPr/>
        </p:nvSpPr>
        <p:spPr>
          <a:xfrm>
            <a:off x="2892457" y="1639979"/>
            <a:ext cx="2543638" cy="1752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D0DE4E0-1B3A-59F2-D0A7-FF6904BDE5A7}"/>
              </a:ext>
            </a:extLst>
          </p:cNvPr>
          <p:cNvCxnSpPr>
            <a:cxnSpLocks/>
          </p:cNvCxnSpPr>
          <p:nvPr/>
        </p:nvCxnSpPr>
        <p:spPr>
          <a:xfrm flipH="1">
            <a:off x="5462708" y="1741323"/>
            <a:ext cx="138705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E83D496-3268-0D50-11AD-017F98C4290F}"/>
              </a:ext>
            </a:extLst>
          </p:cNvPr>
          <p:cNvSpPr txBox="1"/>
          <p:nvPr/>
        </p:nvSpPr>
        <p:spPr>
          <a:xfrm>
            <a:off x="204033" y="1427680"/>
            <a:ext cx="2160240" cy="954107"/>
          </a:xfrm>
          <a:prstGeom prst="rect">
            <a:avLst/>
          </a:prstGeom>
          <a:solidFill>
            <a:srgbClr val="FFFF00"/>
          </a:solidFill>
          <a:ln>
            <a:solidFill>
              <a:schemeClr val="accent1"/>
            </a:solidFill>
          </a:ln>
        </p:spPr>
        <p:txBody>
          <a:bodyPr wrap="square" rtlCol="0">
            <a:spAutoFit/>
          </a:bodyPr>
          <a:lstStyle/>
          <a:p>
            <a:r>
              <a:rPr lang="en-US" sz="1400" dirty="0"/>
              <a:t>The set of portfolios in Electronic Collection “</a:t>
            </a:r>
            <a:r>
              <a:rPr lang="en-US" sz="1400" dirty="0" err="1"/>
              <a:t>iG</a:t>
            </a:r>
            <a:r>
              <a:rPr lang="en-US" sz="1400" dirty="0"/>
              <a:t> Publishing: Pearson Education Taiwan”</a:t>
            </a:r>
          </a:p>
        </p:txBody>
      </p:sp>
      <p:cxnSp>
        <p:nvCxnSpPr>
          <p:cNvPr id="16" name="Straight Arrow Connector 15">
            <a:extLst>
              <a:ext uri="{FF2B5EF4-FFF2-40B4-BE49-F238E27FC236}">
                <a16:creationId xmlns:a16="http://schemas.microsoft.com/office/drawing/2014/main" id="{B8A5FC81-BC14-FA9D-5922-D630F1D4D4EB}"/>
              </a:ext>
            </a:extLst>
          </p:cNvPr>
          <p:cNvCxnSpPr>
            <a:cxnSpLocks/>
          </p:cNvCxnSpPr>
          <p:nvPr/>
        </p:nvCxnSpPr>
        <p:spPr>
          <a:xfrm>
            <a:off x="2364273" y="1548003"/>
            <a:ext cx="109259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A2B018-2DDD-C786-7D6D-B66A3281EFF5}"/>
              </a:ext>
            </a:extLst>
          </p:cNvPr>
          <p:cNvSpPr txBox="1"/>
          <p:nvPr/>
        </p:nvSpPr>
        <p:spPr>
          <a:xfrm>
            <a:off x="6851735" y="1601337"/>
            <a:ext cx="2160240" cy="954107"/>
          </a:xfrm>
          <a:prstGeom prst="rect">
            <a:avLst/>
          </a:prstGeom>
          <a:solidFill>
            <a:srgbClr val="FFFF00"/>
          </a:solidFill>
          <a:ln>
            <a:solidFill>
              <a:schemeClr val="accent1"/>
            </a:solidFill>
          </a:ln>
        </p:spPr>
        <p:txBody>
          <a:bodyPr wrap="square" rtlCol="0">
            <a:spAutoFit/>
          </a:bodyPr>
          <a:lstStyle/>
          <a:p>
            <a:r>
              <a:rPr lang="en-US" sz="1400" dirty="0"/>
              <a:t>Move to Electronic Collection “</a:t>
            </a:r>
            <a:r>
              <a:rPr lang="en-US" sz="1400" dirty="0" err="1"/>
              <a:t>iG</a:t>
            </a:r>
            <a:r>
              <a:rPr lang="en-US" sz="1400" dirty="0"/>
              <a:t> Publishing: National Taiwan University Press”</a:t>
            </a:r>
          </a:p>
        </p:txBody>
      </p:sp>
      <p:sp>
        <p:nvSpPr>
          <p:cNvPr id="21" name="Rectangle 20">
            <a:extLst>
              <a:ext uri="{FF2B5EF4-FFF2-40B4-BE49-F238E27FC236}">
                <a16:creationId xmlns:a16="http://schemas.microsoft.com/office/drawing/2014/main" id="{CB738D71-967B-9E29-6CFC-80B2D23B6D0C}"/>
              </a:ext>
            </a:extLst>
          </p:cNvPr>
          <p:cNvSpPr/>
          <p:nvPr/>
        </p:nvSpPr>
        <p:spPr>
          <a:xfrm>
            <a:off x="6300192" y="4587974"/>
            <a:ext cx="358064" cy="2506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471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D306A-95EF-E97D-7F3B-17015A589EF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5419469-56F0-13CC-6BA7-4F757F26844C}"/>
              </a:ext>
            </a:extLst>
          </p:cNvPr>
          <p:cNvPicPr>
            <a:picLocks noChangeAspect="1"/>
          </p:cNvPicPr>
          <p:nvPr/>
        </p:nvPicPr>
        <p:blipFill>
          <a:blip r:embed="rId2"/>
          <a:stretch>
            <a:fillRect/>
          </a:stretch>
        </p:blipFill>
        <p:spPr>
          <a:xfrm>
            <a:off x="0" y="2572263"/>
            <a:ext cx="9144000" cy="2015711"/>
          </a:xfrm>
          <a:prstGeom prst="rect">
            <a:avLst/>
          </a:prstGeom>
          <a:ln>
            <a:solidFill>
              <a:schemeClr val="accent1"/>
            </a:solidFill>
          </a:ln>
        </p:spPr>
      </p:pic>
      <p:sp>
        <p:nvSpPr>
          <p:cNvPr id="3" name="Title 2">
            <a:extLst>
              <a:ext uri="{FF2B5EF4-FFF2-40B4-BE49-F238E27FC236}">
                <a16:creationId xmlns:a16="http://schemas.microsoft.com/office/drawing/2014/main" id="{9B0CDA88-2AD1-36E7-55C1-284809B710DB}"/>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94EC3DED-187E-37A9-C7A1-F6E5AC31B6C3}"/>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solidFill>
                  <a:srgbClr val="3E4C56"/>
                </a:solidFill>
              </a:rPr>
              <a:t>The “Move portfolios job” is submitted.</a:t>
            </a:r>
          </a:p>
        </p:txBody>
      </p:sp>
      <p:sp>
        <p:nvSpPr>
          <p:cNvPr id="7" name="Rectangle 6">
            <a:extLst>
              <a:ext uri="{FF2B5EF4-FFF2-40B4-BE49-F238E27FC236}">
                <a16:creationId xmlns:a16="http://schemas.microsoft.com/office/drawing/2014/main" id="{603D7F34-DEB2-20B0-EEFA-AFB14A1BB2B7}"/>
              </a:ext>
            </a:extLst>
          </p:cNvPr>
          <p:cNvSpPr/>
          <p:nvPr/>
        </p:nvSpPr>
        <p:spPr>
          <a:xfrm>
            <a:off x="395536" y="4154500"/>
            <a:ext cx="2376264" cy="433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86570E5-876F-5310-859C-00C1DE4315CE}"/>
              </a:ext>
            </a:extLst>
          </p:cNvPr>
          <p:cNvPicPr>
            <a:picLocks noChangeAspect="1"/>
          </p:cNvPicPr>
          <p:nvPr/>
        </p:nvPicPr>
        <p:blipFill>
          <a:blip r:embed="rId3"/>
          <a:stretch>
            <a:fillRect/>
          </a:stretch>
        </p:blipFill>
        <p:spPr>
          <a:xfrm>
            <a:off x="3563888" y="1452296"/>
            <a:ext cx="1876425" cy="904875"/>
          </a:xfrm>
          <a:prstGeom prst="rect">
            <a:avLst/>
          </a:prstGeom>
          <a:ln>
            <a:solidFill>
              <a:schemeClr val="accent1"/>
            </a:solidFill>
          </a:ln>
        </p:spPr>
      </p:pic>
      <p:sp>
        <p:nvSpPr>
          <p:cNvPr id="12" name="Rectangle 11">
            <a:extLst>
              <a:ext uri="{FF2B5EF4-FFF2-40B4-BE49-F238E27FC236}">
                <a16:creationId xmlns:a16="http://schemas.microsoft.com/office/drawing/2014/main" id="{A7DA7660-0D41-1068-3C17-583ED6C64536}"/>
              </a:ext>
            </a:extLst>
          </p:cNvPr>
          <p:cNvSpPr/>
          <p:nvPr/>
        </p:nvSpPr>
        <p:spPr>
          <a:xfrm>
            <a:off x="6444208" y="4155212"/>
            <a:ext cx="792088" cy="4334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767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B9874-5D78-9F42-1CA0-841E31AF13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908D9AB-29F8-29FF-BB4F-2BFC28B32592}"/>
              </a:ext>
            </a:extLst>
          </p:cNvPr>
          <p:cNvPicPr>
            <a:picLocks noChangeAspect="1"/>
          </p:cNvPicPr>
          <p:nvPr/>
        </p:nvPicPr>
        <p:blipFill>
          <a:blip r:embed="rId2"/>
          <a:stretch>
            <a:fillRect/>
          </a:stretch>
        </p:blipFill>
        <p:spPr>
          <a:xfrm>
            <a:off x="4776435" y="647279"/>
            <a:ext cx="3191533" cy="4011910"/>
          </a:xfrm>
          <a:prstGeom prst="rect">
            <a:avLst/>
          </a:prstGeom>
          <a:ln>
            <a:solidFill>
              <a:schemeClr val="accent1"/>
            </a:solidFill>
          </a:ln>
        </p:spPr>
      </p:pic>
      <p:sp>
        <p:nvSpPr>
          <p:cNvPr id="3" name="Title 2">
            <a:extLst>
              <a:ext uri="{FF2B5EF4-FFF2-40B4-BE49-F238E27FC236}">
                <a16:creationId xmlns:a16="http://schemas.microsoft.com/office/drawing/2014/main" id="{DCC99200-4C80-0D94-98EF-7A2935443BF9}"/>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FF3B5CDB-2FA5-2833-40A5-B84C9805FEE6}"/>
              </a:ext>
            </a:extLst>
          </p:cNvPr>
          <p:cNvSpPr>
            <a:spLocks noGrp="1"/>
          </p:cNvSpPr>
          <p:nvPr>
            <p:ph idx="1"/>
          </p:nvPr>
        </p:nvSpPr>
        <p:spPr>
          <a:xfrm>
            <a:off x="395536" y="771551"/>
            <a:ext cx="3888432" cy="3024335"/>
          </a:xfrm>
        </p:spPr>
        <p:txBody>
          <a:bodyPr>
            <a:normAutofit/>
          </a:bodyPr>
          <a:lstStyle/>
          <a:p>
            <a:pPr algn="l" rtl="0">
              <a:lnSpc>
                <a:spcPct val="90000"/>
              </a:lnSpc>
            </a:pPr>
            <a:r>
              <a:rPr lang="en-US" sz="2000" dirty="0">
                <a:solidFill>
                  <a:srgbClr val="3E4C56"/>
                </a:solidFill>
              </a:rPr>
              <a:t>We can see from the job report that the two portfolios have moved to Electronic Collection “</a:t>
            </a:r>
            <a:r>
              <a:rPr lang="en-US" sz="2000" dirty="0" err="1">
                <a:solidFill>
                  <a:srgbClr val="3E4C56"/>
                </a:solidFill>
              </a:rPr>
              <a:t>iG</a:t>
            </a:r>
            <a:r>
              <a:rPr lang="en-US" sz="2000" dirty="0">
                <a:solidFill>
                  <a:srgbClr val="3E4C56"/>
                </a:solidFill>
              </a:rPr>
              <a:t> Publishing: National Taiwan University Press”.</a:t>
            </a:r>
          </a:p>
        </p:txBody>
      </p:sp>
      <p:sp>
        <p:nvSpPr>
          <p:cNvPr id="7" name="Rectangle 6">
            <a:extLst>
              <a:ext uri="{FF2B5EF4-FFF2-40B4-BE49-F238E27FC236}">
                <a16:creationId xmlns:a16="http://schemas.microsoft.com/office/drawing/2014/main" id="{7CEFDE62-D5EF-B0C0-BB42-2E3961C02BF6}"/>
              </a:ext>
            </a:extLst>
          </p:cNvPr>
          <p:cNvSpPr/>
          <p:nvPr/>
        </p:nvSpPr>
        <p:spPr>
          <a:xfrm>
            <a:off x="4918018" y="1811466"/>
            <a:ext cx="1166150" cy="2373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6648C4-D14D-872A-BF80-32B8B79666D6}"/>
              </a:ext>
            </a:extLst>
          </p:cNvPr>
          <p:cNvSpPr/>
          <p:nvPr/>
        </p:nvSpPr>
        <p:spPr>
          <a:xfrm>
            <a:off x="4904927" y="1149587"/>
            <a:ext cx="2691409" cy="3420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140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36059-CE72-9B2B-F043-1FA1831B565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7D3F979-B191-4827-DD54-F2AE8FC5D9D9}"/>
              </a:ext>
            </a:extLst>
          </p:cNvPr>
          <p:cNvPicPr>
            <a:picLocks noChangeAspect="1"/>
          </p:cNvPicPr>
          <p:nvPr/>
        </p:nvPicPr>
        <p:blipFill>
          <a:blip r:embed="rId2"/>
          <a:stretch>
            <a:fillRect/>
          </a:stretch>
        </p:blipFill>
        <p:spPr>
          <a:xfrm>
            <a:off x="2081466" y="1495792"/>
            <a:ext cx="6861490" cy="1566625"/>
          </a:xfrm>
          <a:prstGeom prst="rect">
            <a:avLst/>
          </a:prstGeom>
          <a:ln>
            <a:solidFill>
              <a:schemeClr val="accent1"/>
            </a:solidFill>
          </a:ln>
        </p:spPr>
      </p:pic>
      <p:pic>
        <p:nvPicPr>
          <p:cNvPr id="11" name="Picture 10">
            <a:extLst>
              <a:ext uri="{FF2B5EF4-FFF2-40B4-BE49-F238E27FC236}">
                <a16:creationId xmlns:a16="http://schemas.microsoft.com/office/drawing/2014/main" id="{43F2F6CC-9EA9-23FE-70AB-4E5265CB449A}"/>
              </a:ext>
            </a:extLst>
          </p:cNvPr>
          <p:cNvPicPr>
            <a:picLocks noChangeAspect="1"/>
          </p:cNvPicPr>
          <p:nvPr/>
        </p:nvPicPr>
        <p:blipFill>
          <a:blip r:embed="rId3"/>
          <a:stretch>
            <a:fillRect/>
          </a:stretch>
        </p:blipFill>
        <p:spPr>
          <a:xfrm>
            <a:off x="2102998" y="3187489"/>
            <a:ext cx="6818427" cy="1556793"/>
          </a:xfrm>
          <a:prstGeom prst="rect">
            <a:avLst/>
          </a:prstGeom>
          <a:ln>
            <a:solidFill>
              <a:schemeClr val="accent1"/>
            </a:solidFill>
          </a:ln>
        </p:spPr>
      </p:pic>
      <p:sp>
        <p:nvSpPr>
          <p:cNvPr id="3" name="Title 2">
            <a:extLst>
              <a:ext uri="{FF2B5EF4-FFF2-40B4-BE49-F238E27FC236}">
                <a16:creationId xmlns:a16="http://schemas.microsoft.com/office/drawing/2014/main" id="{43E2A3AD-A4F3-49F8-FB93-86DB13B17B2D}"/>
              </a:ext>
            </a:extLst>
          </p:cNvPr>
          <p:cNvSpPr>
            <a:spLocks noGrp="1"/>
          </p:cNvSpPr>
          <p:nvPr>
            <p:ph type="title"/>
          </p:nvPr>
        </p:nvSpPr>
        <p:spPr/>
        <p:txBody>
          <a:bodyPr/>
          <a:lstStyle/>
          <a:p>
            <a:r>
              <a:rPr lang="en-US" dirty="0"/>
              <a:t>Moving a set of portfolios</a:t>
            </a:r>
          </a:p>
        </p:txBody>
      </p:sp>
      <p:sp>
        <p:nvSpPr>
          <p:cNvPr id="4" name="Content Placeholder 3">
            <a:extLst>
              <a:ext uri="{FF2B5EF4-FFF2-40B4-BE49-F238E27FC236}">
                <a16:creationId xmlns:a16="http://schemas.microsoft.com/office/drawing/2014/main" id="{5DE630AD-F33E-0D71-EF6B-72393F1CB82F}"/>
              </a:ext>
            </a:extLst>
          </p:cNvPr>
          <p:cNvSpPr>
            <a:spLocks noGrp="1"/>
          </p:cNvSpPr>
          <p:nvPr>
            <p:ph idx="1"/>
          </p:nvPr>
        </p:nvSpPr>
        <p:spPr>
          <a:xfrm>
            <a:off x="395536" y="771551"/>
            <a:ext cx="8424936" cy="1008111"/>
          </a:xfrm>
        </p:spPr>
        <p:txBody>
          <a:bodyPr>
            <a:normAutofit/>
          </a:bodyPr>
          <a:lstStyle/>
          <a:p>
            <a:pPr algn="l" rtl="0">
              <a:lnSpc>
                <a:spcPct val="90000"/>
              </a:lnSpc>
            </a:pPr>
            <a:r>
              <a:rPr lang="en-US" sz="2000" dirty="0"/>
              <a:t>The two portfolios from the set have moved to Electronic Collection “</a:t>
            </a:r>
            <a:r>
              <a:rPr lang="en-US" sz="2000" dirty="0" err="1"/>
              <a:t>iG</a:t>
            </a:r>
            <a:r>
              <a:rPr lang="en-US" sz="2000" dirty="0"/>
              <a:t> Publishing: National Taiwan University Press” and become localized.</a:t>
            </a:r>
          </a:p>
        </p:txBody>
      </p:sp>
      <p:sp>
        <p:nvSpPr>
          <p:cNvPr id="7" name="Rectangle 6">
            <a:extLst>
              <a:ext uri="{FF2B5EF4-FFF2-40B4-BE49-F238E27FC236}">
                <a16:creationId xmlns:a16="http://schemas.microsoft.com/office/drawing/2014/main" id="{4EE3BCA8-AF14-2497-4A7E-FC3117E4ED9E}"/>
              </a:ext>
            </a:extLst>
          </p:cNvPr>
          <p:cNvSpPr/>
          <p:nvPr/>
        </p:nvSpPr>
        <p:spPr>
          <a:xfrm>
            <a:off x="2336913" y="2014831"/>
            <a:ext cx="2462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C0AC618-37CB-97E0-A506-17181FBF1A96}"/>
              </a:ext>
            </a:extLst>
          </p:cNvPr>
          <p:cNvSpPr txBox="1"/>
          <p:nvPr/>
        </p:nvSpPr>
        <p:spPr>
          <a:xfrm>
            <a:off x="158782" y="2464260"/>
            <a:ext cx="1748922" cy="738664"/>
          </a:xfrm>
          <a:prstGeom prst="rect">
            <a:avLst/>
          </a:prstGeom>
          <a:solidFill>
            <a:srgbClr val="FFFF00"/>
          </a:solidFill>
          <a:ln>
            <a:solidFill>
              <a:schemeClr val="accent1"/>
            </a:solidFill>
          </a:ln>
        </p:spPr>
        <p:txBody>
          <a:bodyPr wrap="square" rtlCol="0">
            <a:spAutoFit/>
          </a:bodyPr>
          <a:lstStyle/>
          <a:p>
            <a:r>
              <a:rPr lang="en-US" sz="1400" dirty="0"/>
              <a:t>The portfolios are no longer linked to the Community Zone </a:t>
            </a:r>
          </a:p>
        </p:txBody>
      </p:sp>
      <p:cxnSp>
        <p:nvCxnSpPr>
          <p:cNvPr id="16" name="Straight Arrow Connector 15">
            <a:extLst>
              <a:ext uri="{FF2B5EF4-FFF2-40B4-BE49-F238E27FC236}">
                <a16:creationId xmlns:a16="http://schemas.microsoft.com/office/drawing/2014/main" id="{A5DFE7DE-E227-1749-F0AC-363BCAE7F72B}"/>
              </a:ext>
            </a:extLst>
          </p:cNvPr>
          <p:cNvCxnSpPr>
            <a:cxnSpLocks/>
            <a:stCxn id="14" idx="3"/>
          </p:cNvCxnSpPr>
          <p:nvPr/>
        </p:nvCxnSpPr>
        <p:spPr>
          <a:xfrm flipV="1">
            <a:off x="1907704" y="2243868"/>
            <a:ext cx="387465" cy="5897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73E7994-0836-207E-777A-B1F1ED66A4FF}"/>
              </a:ext>
            </a:extLst>
          </p:cNvPr>
          <p:cNvSpPr/>
          <p:nvPr/>
        </p:nvSpPr>
        <p:spPr>
          <a:xfrm>
            <a:off x="2823078" y="1655854"/>
            <a:ext cx="1224136" cy="248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8C9140-53DE-63FB-A428-9C02FD1DF478}"/>
              </a:ext>
            </a:extLst>
          </p:cNvPr>
          <p:cNvSpPr/>
          <p:nvPr/>
        </p:nvSpPr>
        <p:spPr>
          <a:xfrm>
            <a:off x="2823078" y="3356569"/>
            <a:ext cx="1224136" cy="2488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6D40AA2-196C-7511-7283-B02E66AD5482}"/>
              </a:ext>
            </a:extLst>
          </p:cNvPr>
          <p:cNvSpPr/>
          <p:nvPr/>
        </p:nvSpPr>
        <p:spPr>
          <a:xfrm>
            <a:off x="2302836" y="3706179"/>
            <a:ext cx="2462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049472C-F2CE-D140-5B5C-06B6B74EA945}"/>
              </a:ext>
            </a:extLst>
          </p:cNvPr>
          <p:cNvCxnSpPr>
            <a:cxnSpLocks/>
            <a:stCxn id="14" idx="3"/>
          </p:cNvCxnSpPr>
          <p:nvPr/>
        </p:nvCxnSpPr>
        <p:spPr>
          <a:xfrm>
            <a:off x="1907704" y="2833592"/>
            <a:ext cx="355661" cy="7718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94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xxx@exlibrisgroup.com</a:t>
            </a:r>
          </a:p>
        </p:txBody>
      </p:sp>
    </p:spTree>
    <p:extLst>
      <p:ext uri="{BB962C8B-B14F-4D97-AF65-F5344CB8AC3E}">
        <p14:creationId xmlns:p14="http://schemas.microsoft.com/office/powerpoint/2010/main" val="3906028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Introduction</a:t>
            </a:r>
          </a:p>
        </p:txBody>
      </p:sp>
    </p:spTree>
    <p:extLst>
      <p:ext uri="{BB962C8B-B14F-4D97-AF65-F5344CB8AC3E}">
        <p14:creationId xmlns:p14="http://schemas.microsoft.com/office/powerpoint/2010/main" val="169848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Autofit/>
          </a:bodyPr>
          <a:lstStyle/>
          <a:p>
            <a:r>
              <a:rPr lang="en-US" sz="2000" dirty="0">
                <a:effectLst/>
                <a:ea typeface="Calibri" panose="020F0502020204030204" pitchFamily="34" charset="0"/>
                <a:cs typeface="Arial" panose="020B0604020202020204" pitchFamily="34" charset="0"/>
              </a:rPr>
              <a:t>In addition to this presentation see also</a:t>
            </a:r>
          </a:p>
          <a:p>
            <a:pPr lvl="1"/>
            <a:r>
              <a:rPr lang="en-US" dirty="0">
                <a:hlinkClick r:id="rId2"/>
              </a:rPr>
              <a:t>Moving a Single Portfolio to a Different Electronic Collection</a:t>
            </a:r>
            <a:endParaRPr lang="en-US" dirty="0"/>
          </a:p>
          <a:p>
            <a:pPr lvl="1"/>
            <a:r>
              <a:rPr lang="en-US" dirty="0">
                <a:hlinkClick r:id="rId3"/>
              </a:rPr>
              <a:t>Moving a Set of Portfolios to a Different Electronic Collection</a:t>
            </a:r>
            <a:endParaRPr lang="en-US" dirty="0"/>
          </a:p>
          <a:p>
            <a:pPr algn="l" rtl="0">
              <a:lnSpc>
                <a:spcPct val="90000"/>
              </a:lnSpc>
            </a:pPr>
            <a:endParaRPr lang="en-US" sz="2000" dirty="0"/>
          </a:p>
        </p:txBody>
      </p:sp>
    </p:spTree>
    <p:extLst>
      <p:ext uri="{BB962C8B-B14F-4D97-AF65-F5344CB8AC3E}">
        <p14:creationId xmlns:p14="http://schemas.microsoft.com/office/powerpoint/2010/main" val="279431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FCCCC-4681-84DD-88E2-0DB43DC34C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465F9A0-9368-49DD-E32E-F8F8A72C7FCF}"/>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4957B287-1BB3-9F13-A4BF-EB3E60CA8922}"/>
              </a:ext>
            </a:extLst>
          </p:cNvPr>
          <p:cNvSpPr>
            <a:spLocks noGrp="1"/>
          </p:cNvSpPr>
          <p:nvPr>
            <p:ph idx="1"/>
          </p:nvPr>
        </p:nvSpPr>
        <p:spPr/>
        <p:txBody>
          <a:bodyPr>
            <a:noAutofit/>
          </a:bodyPr>
          <a:lstStyle/>
          <a:p>
            <a:pPr>
              <a:lnSpc>
                <a:spcPct val="120000"/>
              </a:lnSpc>
            </a:pPr>
            <a:r>
              <a:rPr lang="en-US" sz="2000" dirty="0">
                <a:cs typeface="Arial" panose="020B0604020202020204" pitchFamily="34" charset="0"/>
              </a:rPr>
              <a:t>Both of the following can be moved from their current Electronic Collection to another Electronic Collection</a:t>
            </a:r>
          </a:p>
          <a:p>
            <a:pPr marL="914400" lvl="1" indent="-457200">
              <a:lnSpc>
                <a:spcPct val="120000"/>
              </a:lnSpc>
              <a:buFont typeface="+mj-lt"/>
              <a:buAutoNum type="arabicPeriod"/>
            </a:pPr>
            <a:r>
              <a:rPr lang="en-US" dirty="0">
                <a:cs typeface="Arial" panose="020B0604020202020204" pitchFamily="34" charset="0"/>
              </a:rPr>
              <a:t>local portfolios </a:t>
            </a:r>
          </a:p>
          <a:p>
            <a:pPr marL="914400" lvl="1" indent="-457200">
              <a:lnSpc>
                <a:spcPct val="120000"/>
              </a:lnSpc>
              <a:buFont typeface="+mj-lt"/>
              <a:buAutoNum type="arabicPeriod"/>
            </a:pPr>
            <a:r>
              <a:rPr lang="en-US" dirty="0">
                <a:cs typeface="Arial" panose="020B0604020202020204" pitchFamily="34" charset="0"/>
              </a:rPr>
              <a:t>portfolios activated from the Community Zone </a:t>
            </a:r>
          </a:p>
          <a:p>
            <a:pPr>
              <a:lnSpc>
                <a:spcPct val="120000"/>
              </a:lnSpc>
            </a:pPr>
            <a:endParaRPr lang="en-US" sz="2000" dirty="0">
              <a:cs typeface="Arial" panose="020B0604020202020204" pitchFamily="34" charset="0"/>
            </a:endParaRPr>
          </a:p>
          <a:p>
            <a:pPr>
              <a:lnSpc>
                <a:spcPct val="120000"/>
              </a:lnSpc>
            </a:pPr>
            <a:r>
              <a:rPr lang="en-US" sz="2000" dirty="0">
                <a:cs typeface="Arial" panose="020B0604020202020204" pitchFamily="34" charset="0"/>
              </a:rPr>
              <a:t>The move can be done either </a:t>
            </a:r>
          </a:p>
          <a:p>
            <a:pPr marL="914400" lvl="1" indent="-457200">
              <a:lnSpc>
                <a:spcPct val="120000"/>
              </a:lnSpc>
              <a:buFont typeface="+mj-lt"/>
              <a:buAutoNum type="arabicPeriod"/>
            </a:pPr>
            <a:r>
              <a:rPr lang="en-US" dirty="0">
                <a:cs typeface="Arial" panose="020B0604020202020204" pitchFamily="34" charset="0"/>
              </a:rPr>
              <a:t>one at a time </a:t>
            </a:r>
          </a:p>
          <a:p>
            <a:pPr marL="914400" lvl="1" indent="-457200">
              <a:lnSpc>
                <a:spcPct val="120000"/>
              </a:lnSpc>
              <a:buFont typeface="+mj-lt"/>
              <a:buAutoNum type="arabicPeriod"/>
            </a:pPr>
            <a:r>
              <a:rPr lang="en-US" dirty="0">
                <a:cs typeface="Arial" panose="020B0604020202020204" pitchFamily="34" charset="0"/>
              </a:rPr>
              <a:t>by using a set of portfolios</a:t>
            </a:r>
          </a:p>
          <a:p>
            <a:endParaRPr lang="en-US" sz="20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180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7210A-60DC-A560-0D33-76D19E819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6DEB20-1402-DD3A-3740-6F8E6E5BB289}"/>
              </a:ext>
            </a:extLst>
          </p:cNvPr>
          <p:cNvSpPr>
            <a:spLocks noGrp="1"/>
          </p:cNvSpPr>
          <p:nvPr>
            <p:ph type="title"/>
          </p:nvPr>
        </p:nvSpPr>
        <p:spPr/>
        <p:txBody>
          <a:bodyPr/>
          <a:lstStyle/>
          <a:p>
            <a:r>
              <a:rPr lang="en-US" dirty="0"/>
              <a:t>Introduction</a:t>
            </a:r>
          </a:p>
        </p:txBody>
      </p:sp>
      <p:sp>
        <p:nvSpPr>
          <p:cNvPr id="4" name="Content Placeholder 3">
            <a:extLst>
              <a:ext uri="{FF2B5EF4-FFF2-40B4-BE49-F238E27FC236}">
                <a16:creationId xmlns:a16="http://schemas.microsoft.com/office/drawing/2014/main" id="{F68C34FA-70D7-2595-0A0F-AC07395429B6}"/>
              </a:ext>
            </a:extLst>
          </p:cNvPr>
          <p:cNvSpPr>
            <a:spLocks noGrp="1"/>
          </p:cNvSpPr>
          <p:nvPr>
            <p:ph idx="1"/>
          </p:nvPr>
        </p:nvSpPr>
        <p:spPr/>
        <p:txBody>
          <a:bodyPr>
            <a:normAutofit/>
          </a:bodyPr>
          <a:lstStyle/>
          <a:p>
            <a:r>
              <a:rPr lang="en-US" sz="2000" dirty="0">
                <a:effectLst/>
                <a:ea typeface="Calibri" panose="020F0502020204030204" pitchFamily="34" charset="0"/>
                <a:cs typeface="Arial" panose="020B0604020202020204" pitchFamily="34" charset="0"/>
              </a:rPr>
              <a:t>In a situation such as this the institution can link that portfolio from the community zone to a different bibliographic record.</a:t>
            </a:r>
          </a:p>
          <a:p>
            <a:r>
              <a:rPr lang="en-US" sz="2000" dirty="0">
                <a:effectLst/>
                <a:ea typeface="Calibri" panose="020F0502020204030204" pitchFamily="34" charset="0"/>
                <a:cs typeface="Arial" panose="020B0604020202020204" pitchFamily="34" charset="0"/>
              </a:rPr>
              <a:t>That different bibliographic record may be one already catalogued in the institution.</a:t>
            </a:r>
          </a:p>
          <a:p>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728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E6F9A-C018-4915-94D1-7B4CD1DF4BFF}"/>
              </a:ext>
            </a:extLst>
          </p:cNvPr>
          <p:cNvSpPr>
            <a:spLocks noGrp="1"/>
          </p:cNvSpPr>
          <p:nvPr>
            <p:ph type="ctrTitle"/>
          </p:nvPr>
        </p:nvSpPr>
        <p:spPr>
          <a:xfrm>
            <a:off x="526473" y="3319778"/>
            <a:ext cx="8149983" cy="1240583"/>
          </a:xfrm>
        </p:spPr>
        <p:txBody>
          <a:bodyPr/>
          <a:lstStyle/>
          <a:p>
            <a:pPr algn="ctr"/>
            <a:r>
              <a:rPr lang="en-US" sz="2600" dirty="0"/>
              <a:t>Moving a single portfolio</a:t>
            </a:r>
          </a:p>
        </p:txBody>
      </p:sp>
    </p:spTree>
    <p:extLst>
      <p:ext uri="{BB962C8B-B14F-4D97-AF65-F5344CB8AC3E}">
        <p14:creationId xmlns:p14="http://schemas.microsoft.com/office/powerpoint/2010/main" val="311516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3816423"/>
          </a:xfrm>
        </p:spPr>
        <p:txBody>
          <a:bodyPr>
            <a:normAutofit/>
          </a:bodyPr>
          <a:lstStyle/>
          <a:p>
            <a:pPr marL="285750" indent="-285750">
              <a:buFont typeface="Arial" panose="020B0604020202020204" pitchFamily="34" charset="0"/>
              <a:buChar char="•"/>
            </a:pPr>
            <a:r>
              <a:rPr lang="en-US" sz="2000" dirty="0"/>
              <a:t>In the example we are going to move portfolio “Convergence Marketing: Strategies for Reaching the New Hybrid Consumer” </a:t>
            </a:r>
          </a:p>
          <a:p>
            <a:pPr marL="742950" lvl="1" indent="-285750"/>
            <a:r>
              <a:rPr lang="en-US" dirty="0"/>
              <a:t>From Electronic Collection:  </a:t>
            </a:r>
            <a:r>
              <a:rPr lang="en-US" dirty="0" err="1"/>
              <a:t>iG</a:t>
            </a:r>
            <a:r>
              <a:rPr lang="en-US" dirty="0"/>
              <a:t> Publishing: Pearson Education Taiwan</a:t>
            </a:r>
          </a:p>
          <a:p>
            <a:pPr marL="742950" lvl="1" indent="-285750"/>
            <a:r>
              <a:rPr lang="en-US" dirty="0"/>
              <a:t>To Electronic Collection:  </a:t>
            </a:r>
            <a:r>
              <a:rPr lang="en-US" dirty="0" err="1"/>
              <a:t>iG</a:t>
            </a:r>
            <a:r>
              <a:rPr lang="en-US" dirty="0"/>
              <a:t> Publishing: National Taiwan University Press</a:t>
            </a:r>
          </a:p>
          <a:p>
            <a:pPr marL="285750" indent="-285750"/>
            <a:endParaRPr lang="en-US" sz="2000" dirty="0"/>
          </a:p>
          <a:p>
            <a:pPr marL="285750" indent="-285750"/>
            <a:r>
              <a:rPr lang="en-US" sz="2000" dirty="0"/>
              <a:t>Both Electronic Collections are linked to the Community Zone</a:t>
            </a:r>
          </a:p>
          <a:p>
            <a:pPr marL="285750" indent="-285750"/>
            <a:r>
              <a:rPr lang="en-US" sz="2000" dirty="0"/>
              <a:t>When a portfolio which has been activated from the Community Zone moves from one collection to another it will:</a:t>
            </a:r>
          </a:p>
          <a:p>
            <a:pPr marL="742950" lvl="1" indent="-285750"/>
            <a:r>
              <a:rPr lang="en-US" dirty="0"/>
              <a:t>Become localized.</a:t>
            </a:r>
          </a:p>
          <a:p>
            <a:pPr marL="742950" lvl="1" indent="-285750"/>
            <a:r>
              <a:rPr lang="en-US" dirty="0"/>
              <a:t>Get unlinked from the Community Zone</a:t>
            </a:r>
            <a:r>
              <a:rPr lang="en-US" sz="1600" dirty="0"/>
              <a:t>.</a:t>
            </a:r>
          </a:p>
          <a:p>
            <a:pPr marL="285750" indent="-285750"/>
            <a:endParaRPr lang="en-US" sz="2000" dirty="0"/>
          </a:p>
        </p:txBody>
      </p:sp>
    </p:spTree>
    <p:extLst>
      <p:ext uri="{BB962C8B-B14F-4D97-AF65-F5344CB8AC3E}">
        <p14:creationId xmlns:p14="http://schemas.microsoft.com/office/powerpoint/2010/main" val="293155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512D-E745-080A-7690-09866261863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0DE4BDC-8426-2D8D-8EFE-D297FD668202}"/>
              </a:ext>
            </a:extLst>
          </p:cNvPr>
          <p:cNvPicPr>
            <a:picLocks noChangeAspect="1"/>
          </p:cNvPicPr>
          <p:nvPr/>
        </p:nvPicPr>
        <p:blipFill>
          <a:blip r:embed="rId2"/>
          <a:stretch>
            <a:fillRect/>
          </a:stretch>
        </p:blipFill>
        <p:spPr>
          <a:xfrm>
            <a:off x="1187624" y="1747400"/>
            <a:ext cx="6228184" cy="3069955"/>
          </a:xfrm>
          <a:prstGeom prst="rect">
            <a:avLst/>
          </a:prstGeom>
          <a:ln>
            <a:solidFill>
              <a:schemeClr val="accent1"/>
            </a:solidFill>
          </a:ln>
        </p:spPr>
      </p:pic>
      <p:sp>
        <p:nvSpPr>
          <p:cNvPr id="3" name="Title 2">
            <a:extLst>
              <a:ext uri="{FF2B5EF4-FFF2-40B4-BE49-F238E27FC236}">
                <a16:creationId xmlns:a16="http://schemas.microsoft.com/office/drawing/2014/main" id="{BC1FA1A1-4394-41A6-03D2-617135ED828B}"/>
              </a:ext>
            </a:extLst>
          </p:cNvPr>
          <p:cNvSpPr>
            <a:spLocks noGrp="1"/>
          </p:cNvSpPr>
          <p:nvPr>
            <p:ph type="title"/>
          </p:nvPr>
        </p:nvSpPr>
        <p:spPr/>
        <p:txBody>
          <a:bodyPr/>
          <a:lstStyle/>
          <a:p>
            <a:r>
              <a:rPr lang="en-US" dirty="0"/>
              <a:t>Moving a single portfolio</a:t>
            </a:r>
          </a:p>
        </p:txBody>
      </p:sp>
      <p:sp>
        <p:nvSpPr>
          <p:cNvPr id="4" name="Content Placeholder 3">
            <a:extLst>
              <a:ext uri="{FF2B5EF4-FFF2-40B4-BE49-F238E27FC236}">
                <a16:creationId xmlns:a16="http://schemas.microsoft.com/office/drawing/2014/main" id="{099666BD-6FC8-AD42-EF20-7274FCF8CBB7}"/>
              </a:ext>
            </a:extLst>
          </p:cNvPr>
          <p:cNvSpPr>
            <a:spLocks noGrp="1"/>
          </p:cNvSpPr>
          <p:nvPr>
            <p:ph idx="1"/>
          </p:nvPr>
        </p:nvSpPr>
        <p:spPr>
          <a:xfrm>
            <a:off x="395536" y="771551"/>
            <a:ext cx="8424936" cy="1008111"/>
          </a:xfrm>
        </p:spPr>
        <p:txBody>
          <a:bodyPr>
            <a:normAutofit fontScale="92500"/>
          </a:bodyPr>
          <a:lstStyle/>
          <a:p>
            <a:pPr algn="l" rtl="0">
              <a:lnSpc>
                <a:spcPct val="90000"/>
              </a:lnSpc>
            </a:pPr>
            <a:r>
              <a:rPr lang="en-US" sz="2000" dirty="0">
                <a:solidFill>
                  <a:srgbClr val="3E4C56"/>
                </a:solidFill>
              </a:rPr>
              <a:t>Find the Electronic Portfolio which we want to move and choose actions “move”.</a:t>
            </a:r>
          </a:p>
          <a:p>
            <a:pPr algn="l" rtl="0">
              <a:lnSpc>
                <a:spcPct val="90000"/>
              </a:lnSpc>
            </a:pPr>
            <a:r>
              <a:rPr lang="en-US" sz="2000" dirty="0">
                <a:solidFill>
                  <a:srgbClr val="3E4C56"/>
                </a:solidFill>
              </a:rPr>
              <a:t>For example, here we search for Electronic Collection “</a:t>
            </a:r>
            <a:r>
              <a:rPr lang="en-US" sz="2000" dirty="0" err="1"/>
              <a:t>iG</a:t>
            </a:r>
            <a:r>
              <a:rPr lang="en-US" sz="2000" dirty="0"/>
              <a:t> Publishing: Pearson Education Taiwan</a:t>
            </a:r>
            <a:r>
              <a:rPr lang="en-US" sz="2000" dirty="0">
                <a:solidFill>
                  <a:srgbClr val="3E4C56"/>
                </a:solidFill>
              </a:rPr>
              <a:t>” and access the portfolio list.</a:t>
            </a:r>
          </a:p>
        </p:txBody>
      </p:sp>
      <p:sp>
        <p:nvSpPr>
          <p:cNvPr id="8" name="Rectangle 7">
            <a:extLst>
              <a:ext uri="{FF2B5EF4-FFF2-40B4-BE49-F238E27FC236}">
                <a16:creationId xmlns:a16="http://schemas.microsoft.com/office/drawing/2014/main" id="{E86FEA9D-C189-517C-FA39-25DDA510BF24}"/>
              </a:ext>
            </a:extLst>
          </p:cNvPr>
          <p:cNvSpPr/>
          <p:nvPr/>
        </p:nvSpPr>
        <p:spPr>
          <a:xfrm>
            <a:off x="1204091" y="1779662"/>
            <a:ext cx="558093"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384076E-06AB-EE6E-F348-2BBF6A47A7F0}"/>
              </a:ext>
            </a:extLst>
          </p:cNvPr>
          <p:cNvSpPr/>
          <p:nvPr/>
        </p:nvSpPr>
        <p:spPr>
          <a:xfrm>
            <a:off x="1259632" y="2761221"/>
            <a:ext cx="28567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1BCC0CC-F3B1-AF5E-98B2-3F87125BA909}"/>
              </a:ext>
            </a:extLst>
          </p:cNvPr>
          <p:cNvSpPr/>
          <p:nvPr/>
        </p:nvSpPr>
        <p:spPr>
          <a:xfrm>
            <a:off x="1728192" y="2283718"/>
            <a:ext cx="15476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8B1502-8DCB-463C-E3E7-7A2D872D7711}"/>
              </a:ext>
            </a:extLst>
          </p:cNvPr>
          <p:cNvSpPr/>
          <p:nvPr/>
        </p:nvSpPr>
        <p:spPr>
          <a:xfrm>
            <a:off x="6172078" y="2259416"/>
            <a:ext cx="61156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6AE8FD9-B49C-49EF-6EEE-792866E125F0}"/>
              </a:ext>
            </a:extLst>
          </p:cNvPr>
          <p:cNvCxnSpPr/>
          <p:nvPr/>
        </p:nvCxnSpPr>
        <p:spPr>
          <a:xfrm flipV="1">
            <a:off x="6084168" y="2499742"/>
            <a:ext cx="288032" cy="7920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42136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2683</TotalTime>
  <Words>1052</Words>
  <Application>Microsoft Office PowerPoint</Application>
  <PresentationFormat>On-screen Show (16:9)</PresentationFormat>
  <Paragraphs>97</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IGeLU_2016_16X9 (1)</vt:lpstr>
      <vt:lpstr>How to move portfolios to a different Electronic Collection</vt:lpstr>
      <vt:lpstr>PowerPoint Presentation</vt:lpstr>
      <vt:lpstr>Introduction</vt:lpstr>
      <vt:lpstr>Introduction</vt:lpstr>
      <vt:lpstr>Introduction</vt:lpstr>
      <vt:lpstr>Introduction</vt:lpstr>
      <vt:lpstr>Moving a single portfolio</vt:lpstr>
      <vt:lpstr>Moving a single portfolio</vt:lpstr>
      <vt:lpstr>Moving a single portfolio</vt:lpstr>
      <vt:lpstr>Moving a single portfolio</vt:lpstr>
      <vt:lpstr>Moving a single portfolio</vt:lpstr>
      <vt:lpstr>Moving a single portfolio</vt:lpstr>
      <vt:lpstr>Moving a single portfolio</vt:lpstr>
      <vt:lpstr>Moving a single portfolio</vt:lpstr>
      <vt:lpstr>Moving a single portfolio</vt:lpstr>
      <vt:lpstr>Moving a set of portfolios</vt:lpstr>
      <vt:lpstr>Moving a set of portfolios</vt:lpstr>
      <vt:lpstr>Moving a set of portfolios</vt:lpstr>
      <vt:lpstr>Moving a set of portfolios</vt:lpstr>
      <vt:lpstr>Moving a set of portfolios</vt:lpstr>
      <vt:lpstr>Moving a set of portfolios</vt:lpstr>
      <vt:lpstr>Moving a set of portfolios</vt:lpstr>
      <vt:lpstr>Moving a set of portfolios</vt:lpstr>
      <vt:lpstr>Moving a set of portfolios</vt:lpstr>
      <vt:lpstr>Moving a set of portfolios</vt:lpstr>
      <vt:lpstr>Moving a set of portfolios</vt:lpstr>
      <vt:lpstr>Moving a set of portfolios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54</cp:revision>
  <dcterms:created xsi:type="dcterms:W3CDTF">2021-11-30T14:32:13Z</dcterms:created>
  <dcterms:modified xsi:type="dcterms:W3CDTF">2024-12-18T07:37:53Z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0x0101002D4216B00C96C34F9FEB40E34BEB6B05</vt:lpwstr>
  </property>
</Properties>
</file>